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70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9.xml" ContentType="application/vnd.openxmlformats-officedocument.presentationml.notesSlide+xml"/>
  <Default Extension="wdp" ContentType="image/vnd.ms-photo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removePersonalInfoOnSave="1" saveSubsetFonts="1">
  <p:sldMasterIdLst>
    <p:sldMasterId id="2147484228" r:id="rId1"/>
  </p:sldMasterIdLst>
  <p:notesMasterIdLst>
    <p:notesMasterId r:id="rId72"/>
  </p:notesMasterIdLst>
  <p:handoutMasterIdLst>
    <p:handoutMasterId r:id="rId73"/>
  </p:handoutMasterIdLst>
  <p:sldIdLst>
    <p:sldId id="256" r:id="rId2"/>
    <p:sldId id="270" r:id="rId3"/>
    <p:sldId id="301" r:id="rId4"/>
    <p:sldId id="257" r:id="rId5"/>
    <p:sldId id="298" r:id="rId6"/>
    <p:sldId id="336" r:id="rId7"/>
    <p:sldId id="321" r:id="rId8"/>
    <p:sldId id="271" r:id="rId9"/>
    <p:sldId id="272" r:id="rId10"/>
    <p:sldId id="273" r:id="rId11"/>
    <p:sldId id="303" r:id="rId12"/>
    <p:sldId id="323" r:id="rId13"/>
    <p:sldId id="274" r:id="rId14"/>
    <p:sldId id="299" r:id="rId15"/>
    <p:sldId id="327" r:id="rId16"/>
    <p:sldId id="275" r:id="rId17"/>
    <p:sldId id="276" r:id="rId18"/>
    <p:sldId id="277" r:id="rId19"/>
    <p:sldId id="278" r:id="rId20"/>
    <p:sldId id="326" r:id="rId21"/>
    <p:sldId id="294" r:id="rId22"/>
    <p:sldId id="361" r:id="rId23"/>
    <p:sldId id="362" r:id="rId24"/>
    <p:sldId id="367" r:id="rId25"/>
    <p:sldId id="363" r:id="rId26"/>
    <p:sldId id="295" r:id="rId27"/>
    <p:sldId id="368" r:id="rId28"/>
    <p:sldId id="369" r:id="rId29"/>
    <p:sldId id="296" r:id="rId30"/>
    <p:sldId id="337" r:id="rId31"/>
    <p:sldId id="281" r:id="rId32"/>
    <p:sldId id="292" r:id="rId33"/>
    <p:sldId id="370" r:id="rId34"/>
    <p:sldId id="371" r:id="rId35"/>
    <p:sldId id="338" r:id="rId36"/>
    <p:sldId id="372" r:id="rId37"/>
    <p:sldId id="360" r:id="rId38"/>
    <p:sldId id="282" r:id="rId39"/>
    <p:sldId id="320" r:id="rId40"/>
    <p:sldId id="283" r:id="rId41"/>
    <p:sldId id="339" r:id="rId42"/>
    <p:sldId id="375" r:id="rId43"/>
    <p:sldId id="376" r:id="rId44"/>
    <p:sldId id="377" r:id="rId45"/>
    <p:sldId id="305" r:id="rId46"/>
    <p:sldId id="306" r:id="rId47"/>
    <p:sldId id="309" r:id="rId48"/>
    <p:sldId id="328" r:id="rId49"/>
    <p:sldId id="308" r:id="rId50"/>
    <p:sldId id="311" r:id="rId51"/>
    <p:sldId id="310" r:id="rId52"/>
    <p:sldId id="312" r:id="rId53"/>
    <p:sldId id="284" r:id="rId54"/>
    <p:sldId id="304" r:id="rId55"/>
    <p:sldId id="373" r:id="rId56"/>
    <p:sldId id="285" r:id="rId57"/>
    <p:sldId id="286" r:id="rId58"/>
    <p:sldId id="374" r:id="rId59"/>
    <p:sldId id="343" r:id="rId60"/>
    <p:sldId id="344" r:id="rId61"/>
    <p:sldId id="378" r:id="rId62"/>
    <p:sldId id="289" r:id="rId63"/>
    <p:sldId id="346" r:id="rId64"/>
    <p:sldId id="347" r:id="rId65"/>
    <p:sldId id="355" r:id="rId66"/>
    <p:sldId id="290" r:id="rId67"/>
    <p:sldId id="287" r:id="rId68"/>
    <p:sldId id="300" r:id="rId69"/>
    <p:sldId id="356" r:id="rId70"/>
    <p:sldId id="379" r:id="rId71"/>
  </p:sldIdLst>
  <p:sldSz cx="9144000" cy="5143500" type="screen16x9"/>
  <p:notesSz cx="7315200" cy="9601200"/>
  <p:defaultTextStyle>
    <a:defPPr>
      <a:defRPr lang="en-US"/>
    </a:defPPr>
    <a:lvl1pPr marL="0" algn="l" defTabSz="3428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3428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3428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3428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3428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3428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3428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3428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3428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2016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3" orient="horz" pos="1512">
          <p15:clr>
            <a:srgbClr val="A4A3A4"/>
          </p15:clr>
        </p15:guide>
        <p15:guide id="4" pos="432">
          <p15:clr>
            <a:srgbClr val="A4A3A4"/>
          </p15:clr>
        </p15:guide>
      </p15:sldGuideLst>
    </p:ext>
    <p:ext uri="{2D200454-40CA-4A62-9FC3-DE9A4176ACB9}">
      <p15:notes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rgbClr val="FF0000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0000FF"/>
    <a:srgbClr val="2DA2BF"/>
    <a:srgbClr val="CCCC00"/>
    <a:srgbClr val="339933"/>
    <a:srgbClr val="CCFFCC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6987" autoAdjust="0"/>
    <p:restoredTop sz="85464" autoAdjust="0"/>
  </p:normalViewPr>
  <p:slideViewPr>
    <p:cSldViewPr snapToGrid="0" snapToObjects="1">
      <p:cViewPr varScale="1">
        <p:scale>
          <a:sx n="150" d="100"/>
          <a:sy n="150" d="100"/>
        </p:scale>
        <p:origin x="-1160" y="-104"/>
      </p:cViewPr>
      <p:guideLst>
        <p:guide orient="horz" pos="2016"/>
        <p:guide orient="horz" pos="1512"/>
        <p:guide pos="576"/>
        <p:guide pos="432"/>
      </p:guideLst>
    </p:cSldViewPr>
  </p:slideViewPr>
  <p:outlineViewPr>
    <p:cViewPr>
      <p:scale>
        <a:sx n="33" d="100"/>
        <a:sy n="33" d="100"/>
      </p:scale>
      <p:origin x="0" y="107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-786" y="-102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handoutMaster" Target="handoutMasters/handout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633C5-78A7-4F74-80BD-C8103D26B5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1023937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31520" y="160021"/>
            <a:ext cx="2926080" cy="383381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32960" y="160021"/>
            <a:ext cx="1950720" cy="383381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31520" y="9041130"/>
            <a:ext cx="2926080" cy="28837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731174" y="9099471"/>
            <a:ext cx="1852507" cy="286703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00A46BB7-E68B-401A-98D0-F0D3A305C5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2817479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127394" indent="-127394" algn="l" rtl="0" eaLnBrk="0" fontAlgn="base" hangingPunct="0">
      <a:spcBef>
        <a:spcPct val="30000"/>
      </a:spcBef>
      <a:spcAft>
        <a:spcPct val="0"/>
      </a:spcAft>
      <a:buClr>
        <a:schemeClr val="accent2"/>
      </a:buClr>
      <a:buSzPct val="95000"/>
      <a:buFont typeface="Calibri" pitchFamily="34" charset="0"/>
      <a:buChar char="●"/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303602" indent="-127394" algn="l" rtl="0" eaLnBrk="0" fontAlgn="base" hangingPunct="0">
      <a:spcBef>
        <a:spcPct val="30000"/>
      </a:spcBef>
      <a:spcAft>
        <a:spcPct val="0"/>
      </a:spcAft>
      <a:buClr>
        <a:srgbClr val="009900"/>
      </a:buClr>
      <a:buSzPct val="70000"/>
      <a:buFont typeface="Wingdings" pitchFamily="2" charset="2"/>
      <a:buChar char="n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430995" indent="-127394" algn="l" rtl="0" eaLnBrk="0" fontAlgn="base" hangingPunct="0">
      <a:spcBef>
        <a:spcPct val="30000"/>
      </a:spcBef>
      <a:spcAft>
        <a:spcPct val="0"/>
      </a:spcAft>
      <a:buClr>
        <a:srgbClr val="0070C0"/>
      </a:buClr>
      <a:buSzPct val="70000"/>
      <a:buFont typeface="Wingdings" pitchFamily="2" charset="2"/>
      <a:buChar char="®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00120" indent="-171446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543012" indent="-171446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Instructor: there are 5 examples</a:t>
            </a:r>
          </a:p>
          <a:p>
            <a:pPr marL="40640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9900"/>
              </a:buClr>
              <a:buSzPct val="70000"/>
              <a:tabLst/>
              <a:defRPr/>
            </a:pPr>
            <a:r>
              <a:rPr lang="en-US" altLang="en-US" dirty="0"/>
              <a:t>The first should be used</a:t>
            </a:r>
            <a:r>
              <a:rPr lang="en-US" altLang="en-US" baseline="0" dirty="0"/>
              <a:t> for new volunteers to introduce the tri-fold </a:t>
            </a:r>
            <a:r>
              <a:rPr lang="en-US" altLang="en-US" baseline="0" dirty="0" smtClean="0"/>
              <a:t>tool</a:t>
            </a:r>
          </a:p>
          <a:p>
            <a:pPr marL="303602" lvl="1" indent="-127394"/>
            <a:r>
              <a:rPr lang="en-US" altLang="en-US" dirty="0" smtClean="0"/>
              <a:t>Examples 2 and 3 </a:t>
            </a:r>
            <a:r>
              <a:rPr lang="en-US" altLang="en-US" baseline="0" dirty="0"/>
              <a:t>can be used as hands-on practice with the you providing answers to the questions</a:t>
            </a:r>
            <a:endParaRPr lang="en-US" altLang="en-US" dirty="0"/>
          </a:p>
          <a:p>
            <a:pPr lvl="1"/>
            <a:r>
              <a:rPr lang="en-US" altLang="en-US" baseline="0" dirty="0"/>
              <a:t>Examples 4 and 5 present </a:t>
            </a:r>
            <a:r>
              <a:rPr lang="en-US" altLang="en-US" b="1" baseline="0" dirty="0"/>
              <a:t>comprehensive</a:t>
            </a:r>
            <a:r>
              <a:rPr lang="en-US" altLang="en-US" baseline="0" dirty="0"/>
              <a:t> concepts that may not be seen very often – these are for experienced and master </a:t>
            </a:r>
            <a:r>
              <a:rPr lang="en-US" altLang="en-US" baseline="0" dirty="0" smtClean="0"/>
              <a:t>counselors</a:t>
            </a:r>
          </a:p>
          <a:p>
            <a:pPr lvl="1"/>
            <a:endParaRPr lang="en-US" altLang="en-US" baseline="0" dirty="0"/>
          </a:p>
          <a:p>
            <a:pPr lvl="1"/>
            <a:endParaRPr lang="en-US" altLang="en-US" baseline="0" dirty="0"/>
          </a:p>
          <a:p>
            <a:pPr marL="234950" lvl="1" indent="0">
              <a:buNone/>
            </a:pPr>
            <a:r>
              <a:rPr lang="en-US" altLang="en-US" baseline="0" dirty="0" smtClean="0"/>
              <a:t>Release 2: no changes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00C3867-DFAE-4EE2-A0FD-C272727E2DF2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47559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AC1F155-7062-45F0-A395-DC201CD9C707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53247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AC1F155-7062-45F0-A395-DC201CD9C707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19942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These are important...and sometimes forgotten</a:t>
            </a: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9B130C7-A4C4-4D26-941B-777AE6AF42E6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0132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8567792-A3C1-4D46-88E3-77113458D2F3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32172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r>
              <a:rPr lang="en-US" baseline="0" dirty="0" smtClean="0"/>
              <a:t> 4 is for experienced students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A46BB7-E68B-401A-98D0-F0D3A305C554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99363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 students to definitions on back of trifold</a:t>
            </a:r>
            <a:r>
              <a:rPr lang="en-US" baseline="0" dirty="0"/>
              <a:t> tool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A46BB7-E68B-401A-98D0-F0D3A305C554}" type="slidenum">
              <a:rPr lang="en-US" altLang="en-US" smtClean="0"/>
              <a:pPr>
                <a:defRPr/>
              </a:pPr>
              <a:t>46</a:t>
            </a:fld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363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Class can look up the potential EIC for Alex and Sara if they were to file an</a:t>
            </a:r>
            <a:r>
              <a:rPr lang="en-US" altLang="en-US" baseline="0" dirty="0"/>
              <a:t> MFJ return (for 2016, it was $506)</a:t>
            </a:r>
          </a:p>
          <a:p>
            <a:r>
              <a:rPr lang="en-US" altLang="en-US" baseline="0" dirty="0"/>
              <a:t>If Alex’s parents would get more tax benefit than that, it makes more sense for Alex and Sara to not claim the EIC</a:t>
            </a:r>
            <a:endParaRPr lang="en-US" altLang="en-US" dirty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33C50BE-19FC-4427-81E8-CDC1A33B2ECF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7346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We said Sara made $5,000 before the accident. Suppose it had been less than the exemption amount?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Answer: Sara would be a QR of Alex’s parents</a:t>
            </a: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B7C7D77-89DD-4D1B-AF47-B44553E34DD6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19865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5 is </a:t>
            </a:r>
            <a:r>
              <a:rPr lang="en-US" dirty="0"/>
              <a:t>for experienced and master students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A46BB7-E68B-401A-98D0-F0D3A305C554}" type="slidenum">
              <a:rPr lang="en-US" altLang="en-US" smtClean="0"/>
              <a:pPr>
                <a:defRPr/>
              </a:pPr>
              <a:t>53</a:t>
            </a:fld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9625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will see that Mary is a dependent. A dependent has a filing requirement if unearned income is over $1,050, so we will see that Mary is a taxpayer.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A46BB7-E68B-401A-98D0-F0D3A305C554}" type="slidenum">
              <a:rPr lang="en-US" altLang="en-US" smtClean="0"/>
              <a:pPr>
                <a:defRPr/>
              </a:pPr>
              <a:t>54</a:t>
            </a:fld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35420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A46BB7-E68B-401A-98D0-F0D3A305C554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41651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en-US" dirty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209AB5-9141-48CB-BACF-5BB280D328EF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20929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1629DFA-8D52-4CC8-8B22-2B89EAFD2CBF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53628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Lele is probably the qualifying child of Mary’s parents</a:t>
            </a:r>
          </a:p>
          <a:p>
            <a:pPr eaLnBrk="1" hangingPunct="1">
              <a:spcBef>
                <a:spcPct val="0"/>
              </a:spcBef>
              <a:buFont typeface="Calibri" pitchFamily="34" charset="0"/>
              <a:buNone/>
            </a:pPr>
            <a:endParaRPr lang="en-US" altLang="en-US" dirty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EA07E7F-E2E4-4FD5-8BE5-14D81B58FC57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62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43604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A46BB7-E68B-401A-98D0-F0D3A305C554}" type="slidenum">
              <a:rPr lang="en-US" altLang="en-US" smtClean="0"/>
              <a:pPr>
                <a:defRPr/>
              </a:pPr>
              <a:t>64</a:t>
            </a:fld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55294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err="1" smtClean="0"/>
              <a:t>Lele’s</a:t>
            </a:r>
            <a:r>
              <a:rPr lang="en-US" altLang="en-US" dirty="0" smtClean="0"/>
              <a:t> </a:t>
            </a:r>
            <a:r>
              <a:rPr lang="en-US" altLang="en-US" dirty="0"/>
              <a:t>mother, Mary, would win the tiebreaker </a:t>
            </a:r>
            <a:r>
              <a:rPr lang="en-US" altLang="en-US" dirty="0" smtClean="0"/>
              <a:t>(if </a:t>
            </a:r>
            <a:r>
              <a:rPr lang="en-US" altLang="en-US" dirty="0"/>
              <a:t>she </a:t>
            </a:r>
            <a:r>
              <a:rPr lang="en-US" altLang="en-US" dirty="0" smtClean="0"/>
              <a:t>is </a:t>
            </a:r>
            <a:r>
              <a:rPr lang="en-US" altLang="en-US" dirty="0"/>
              <a:t>a </a:t>
            </a:r>
            <a:r>
              <a:rPr lang="en-US" altLang="en-US" dirty="0" smtClean="0"/>
              <a:t>taxpayer), </a:t>
            </a:r>
            <a:r>
              <a:rPr lang="en-US" altLang="en-US" dirty="0"/>
              <a:t>but she’s agreed to give her parents any tax benefits that would be hers.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DBA2ECA-11C3-4FF6-A2F3-F04F4EBD8EA4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7040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Comprehensive</a:t>
            </a:r>
            <a:endParaRPr lang="en-US" altLang="en-US" dirty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5A770B7-52B1-4280-BA86-EBA702DB1F30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67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2699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Comprehensive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A46BB7-E68B-401A-98D0-F0D3A305C554}" type="slidenum">
              <a:rPr lang="en-US" altLang="en-US" smtClean="0"/>
              <a:pPr>
                <a:defRPr/>
              </a:pPr>
              <a:t>68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How many use a chart for single or MFJ?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9D967FF-B0DD-4EEA-8636-D49AB0C804E9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227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dirty="0"/>
              <a:t>Covers eight tax benefits. Does not cover student loans.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dirty="0"/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dirty="0"/>
              <a:t>Charts tell if you have a qualifying child, but there are also OTHER REQUIREMENTS.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dirty="0"/>
              <a:t>Taxpayer is referred to as “you.” Child or other person is referred to as “him” or “her.”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dirty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9C8384A-6DF0-47D1-BE7D-D81ECA5AF7E2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37372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BD784B9-0D3F-4C5C-898D-91A99293441C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78203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If taxpayer is filing MFJ, questions refer to </a:t>
            </a:r>
            <a:r>
              <a:rPr lang="en-US" altLang="en-US" u="sng" dirty="0"/>
              <a:t>either</a:t>
            </a:r>
            <a:r>
              <a:rPr lang="en-US" altLang="en-US" dirty="0"/>
              <a:t> the taxpayer or spouse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46C6C57-00ED-4BE8-B6EE-FBB2369B6A06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24851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AC1F155-7062-45F0-A395-DC201CD9C707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93670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AC1F155-7062-45F0-A395-DC201CD9C707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42192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AC1F155-7062-45F0-A395-DC201CD9C707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6184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253"/>
            <a:ext cx="9144000" cy="9953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2" y="914233"/>
            <a:ext cx="6599583" cy="2926080"/>
          </a:xfrm>
          <a:prstGeom prst="rect">
            <a:avLst/>
          </a:prstGeom>
          <a:solidFill>
            <a:srgbClr val="CF2124"/>
          </a:solidFill>
          <a:ln>
            <a:solidFill>
              <a:srgbClr val="CF21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7378" y="2773005"/>
            <a:ext cx="5224831" cy="83462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" y="3792016"/>
            <a:ext cx="6599583" cy="65111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2" y="3792015"/>
            <a:ext cx="6599583" cy="65111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43" y="1406634"/>
            <a:ext cx="5227900" cy="914400"/>
          </a:xfrm>
        </p:spPr>
        <p:txBody>
          <a:bodyPr>
            <a:noAutofit/>
          </a:bodyPr>
          <a:lstStyle>
            <a:lvl1pPr algn="ctr"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3810413"/>
            <a:ext cx="6601968" cy="59800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64563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_Objec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8"/>
            <a:ext cx="7543800" cy="8058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914400" y="2971800"/>
            <a:ext cx="762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474B78"/>
                </a:solidFill>
              </a:defRPr>
            </a:lvl1pPr>
          </a:lstStyle>
          <a:p>
            <a:pPr>
              <a:defRPr/>
            </a:pPr>
            <a:fld id="{A12AA330-8BF9-43A1-9C6C-97F181D9F78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06082948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_Objec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8"/>
            <a:ext cx="7543800" cy="8058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914400" y="3028950"/>
            <a:ext cx="762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474B78"/>
                </a:solidFill>
              </a:defRPr>
            </a:lvl1pPr>
          </a:lstStyle>
          <a:p>
            <a:pPr>
              <a:defRPr/>
            </a:pPr>
            <a:fld id="{7AA06476-22F8-458C-82FF-5591C00A29F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75968991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9F1A02E8-9224-4070-862B-E40FA05771D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4pPr marL="1458516" indent="-170260">
              <a:defRPr/>
            </a:lvl4pPr>
            <a:lvl5pPr marL="1797844" indent="-170260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792954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025A7E-D569-4AFF-9CDF-D1CAB55C853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962026" y="1315641"/>
            <a:ext cx="3497580" cy="30170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797030" y="1315641"/>
            <a:ext cx="3497580" cy="30170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52567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5" pos="1067" userDrawn="1">
          <p15:clr>
            <a:srgbClr val="FBAE40"/>
          </p15:clr>
        </p15:guide>
        <p15:guide id="6" pos="9259" userDrawn="1">
          <p15:clr>
            <a:srgbClr val="FBAE40"/>
          </p15:clr>
        </p15:guide>
        <p15:guide id="7" pos="600" userDrawn="1">
          <p15:clr>
            <a:srgbClr val="FBAE40"/>
          </p15:clr>
        </p15:guide>
        <p15:guide id="8" pos="5208" userDrawn="1">
          <p15:clr>
            <a:srgbClr val="FBAE40"/>
          </p15:clr>
        </p15:guide>
        <p15:guide id="9" orient="horz" pos="828" userDrawn="1">
          <p15:clr>
            <a:srgbClr val="FBAE40"/>
          </p15:clr>
        </p15:guide>
        <p15:guide id="10" pos="800" userDrawn="1">
          <p15:clr>
            <a:srgbClr val="FBAE40"/>
          </p15:clr>
        </p15:guide>
        <p15:guide id="11" pos="694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1" y="1151335"/>
            <a:ext cx="3497580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/>
            </a:lvl1pPr>
            <a:lvl2pPr marL="342892" indent="0">
              <a:buNone/>
              <a:defRPr sz="1500" b="1"/>
            </a:lvl2pPr>
            <a:lvl3pPr marL="685784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6463" y="1151335"/>
            <a:ext cx="3497580" cy="4798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892" indent="0">
              <a:buNone/>
              <a:defRPr sz="1500" b="1"/>
            </a:lvl2pPr>
            <a:lvl3pPr marL="685784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025A7E-D569-4AFF-9CDF-D1CAB55C853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52501" y="1631158"/>
            <a:ext cx="3498056" cy="2834879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4806463" y="1631158"/>
            <a:ext cx="3497580" cy="2834879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21291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ext 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BF025A7E-D569-4AFF-9CDF-D1CAB55C853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959125" y="1321076"/>
            <a:ext cx="7315200" cy="166596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958851" y="3081340"/>
            <a:ext cx="7315200" cy="1335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6953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4DC2AA-6B91-40D1-94BE-4BF5A7DBC74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738157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5" pos="1067" userDrawn="1">
          <p15:clr>
            <a:srgbClr val="FBAE40"/>
          </p15:clr>
        </p15:guide>
        <p15:guide id="6" pos="9259" userDrawn="1">
          <p15:clr>
            <a:srgbClr val="FBAE40"/>
          </p15:clr>
        </p15:guide>
        <p15:guide id="7" pos="600" userDrawn="1">
          <p15:clr>
            <a:srgbClr val="FBAE40"/>
          </p15:clr>
        </p15:guide>
        <p15:guide id="8" pos="5208" userDrawn="1">
          <p15:clr>
            <a:srgbClr val="FBAE40"/>
          </p15:clr>
        </p15:guide>
        <p15:guide id="9" orient="horz" pos="828" userDrawn="1">
          <p15:clr>
            <a:srgbClr val="FBAE40"/>
          </p15:clr>
        </p15:guide>
        <p15:guide id="10" pos="800" userDrawn="1">
          <p15:clr>
            <a:srgbClr val="FBAE40"/>
          </p15:clr>
        </p15:guide>
        <p15:guide id="11" pos="694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916C21-4801-407E-A604-B2BEE268610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-13252"/>
            <a:ext cx="9144000" cy="921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0" y="-13253"/>
            <a:ext cx="9144000" cy="11443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4593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4206" y="4698978"/>
            <a:ext cx="388559" cy="273844"/>
          </a:xfrm>
        </p:spPr>
        <p:txBody>
          <a:bodyPr/>
          <a:lstStyle/>
          <a:p>
            <a:pPr>
              <a:defRPr/>
            </a:pPr>
            <a:fld id="{BF025A7E-D569-4AFF-9CDF-D1CAB55C853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-13252"/>
            <a:ext cx="9144000" cy="921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Rectangle 5"/>
          <p:cNvSpPr/>
          <p:nvPr/>
        </p:nvSpPr>
        <p:spPr>
          <a:xfrm>
            <a:off x="0" y="-13253"/>
            <a:ext cx="9144000" cy="11037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Rectangle 6"/>
          <p:cNvSpPr/>
          <p:nvPr/>
        </p:nvSpPr>
        <p:spPr>
          <a:xfrm rot="16200000">
            <a:off x="-2121407" y="2107923"/>
            <a:ext cx="5157216" cy="914400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 rot="16200000">
            <a:off x="-1691639" y="1708785"/>
            <a:ext cx="4297680" cy="857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8861" y="4599218"/>
            <a:ext cx="236683" cy="2366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Rectangle 9"/>
          <p:cNvSpPr/>
          <p:nvPr/>
        </p:nvSpPr>
        <p:spPr>
          <a:xfrm rot="5400000">
            <a:off x="-1634304" y="2535223"/>
            <a:ext cx="5157216" cy="59800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7985718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8" y="1600201"/>
            <a:ext cx="3749040" cy="290222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310" y="1600201"/>
            <a:ext cx="3749040" cy="290222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91DCB53-3FB7-4EAE-A9CD-C8CDFA8C22E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61866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31235" y="4698978"/>
            <a:ext cx="10003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7" y="469897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4698978"/>
            <a:ext cx="7023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025A7E-D569-4AFF-9CDF-D1CAB55C853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7" name="Picture 6" descr="AARPF_Logo w Tag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25342" y="4630693"/>
            <a:ext cx="2361460" cy="410414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959125" y="1321075"/>
            <a:ext cx="7315200" cy="3017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6949"/>
            <a:ext cx="9144000" cy="914400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2" y="21626"/>
            <a:ext cx="731354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7623" y="323272"/>
            <a:ext cx="236683" cy="2366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 descr="AARPF_Logo w Tag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25341" y="4630693"/>
            <a:ext cx="2361460" cy="4104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7623" y="323272"/>
            <a:ext cx="236683" cy="2366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0" y="886927"/>
            <a:ext cx="9144000" cy="59800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1808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186" r:id="rId11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342892" rtl="0" eaLnBrk="1" latinLnBrk="0" hangingPunct="1">
        <a:spcBef>
          <a:spcPct val="0"/>
        </a:spcBef>
        <a:buNone/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5985" indent="-255985" algn="l" defTabSz="342892" rtl="0" eaLnBrk="1" latinLnBrk="0" hangingPunct="1">
        <a:spcBef>
          <a:spcPts val="1350"/>
        </a:spcBef>
        <a:buClr>
          <a:srgbClr val="CF2124"/>
        </a:buClr>
        <a:buSzPct val="70000"/>
        <a:buFont typeface="Wingdings" panose="05000000000000000000" pitchFamily="2" charset="2"/>
        <a:buChar char="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53604" algn="l" defTabSz="342892" rtl="0" eaLnBrk="1" latinLnBrk="0" hangingPunct="1">
        <a:spcBef>
          <a:spcPts val="675"/>
        </a:spcBef>
        <a:buClr>
          <a:srgbClr val="CF2124"/>
        </a:buClr>
        <a:buSzPct val="110000"/>
        <a:buFont typeface="Calibri" panose="020F0502020204030204" pitchFamily="34" charset="0"/>
        <a:buChar char="─"/>
        <a:tabLst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342892" rtl="0" eaLnBrk="1" latinLnBrk="0" hangingPunct="1">
        <a:spcBef>
          <a:spcPts val="450"/>
        </a:spcBef>
        <a:buClr>
          <a:srgbClr val="55493F"/>
        </a:buClr>
        <a:buSzPct val="110000"/>
        <a:buFont typeface="Arial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1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4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4" pos="1067" userDrawn="1">
          <p15:clr>
            <a:srgbClr val="F26B43"/>
          </p15:clr>
        </p15:guide>
        <p15:guide id="6" pos="683" userDrawn="1">
          <p15:clr>
            <a:srgbClr val="F26B43"/>
          </p15:clr>
        </p15:guide>
        <p15:guide id="9" pos="800" userDrawn="1">
          <p15:clr>
            <a:srgbClr val="F26B43"/>
          </p15:clr>
        </p15:guide>
        <p15:guide id="10" orient="horz" pos="1344" userDrawn="1">
          <p15:clr>
            <a:srgbClr val="F26B43"/>
          </p15:clr>
        </p15:guide>
        <p15:guide id="11" pos="512" userDrawn="1">
          <p15:clr>
            <a:srgbClr val="F26B43"/>
          </p15:clr>
        </p15:guide>
        <p15:guide id="12" orient="horz" pos="1056" userDrawn="1">
          <p15:clr>
            <a:srgbClr val="F26B43"/>
          </p15:clr>
        </p15:guide>
        <p15:guide id="13" orient="horz" pos="828" userDrawn="1">
          <p15:clr>
            <a:srgbClr val="F26B43"/>
          </p15:clr>
        </p15:guide>
        <p15:guide id="14" pos="6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microsoft.com/office/2007/relationships/hdphoto" Target="../media/hdphoto11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microsoft.com/office/2007/relationships/hdphoto" Target="../media/hdphoto12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microsoft.com/office/2007/relationships/hdphoto" Target="../media/hdphoto13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microsoft.com/office/2007/relationships/hdphoto" Target="../media/hdphoto14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microsoft.com/office/2007/relationships/hdphoto" Target="../media/hdphoto15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microsoft.com/office/2007/relationships/hdphoto" Target="../media/hdphoto16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microsoft.com/office/2007/relationships/hdphoto" Target="../media/hdphoto17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microsoft.com/office/2007/relationships/hdphoto" Target="../media/hdphoto1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microsoft.com/office/2007/relationships/hdphoto" Target="../media/hdphoto19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microsoft.com/office/2007/relationships/hdphoto" Target="../media/hdphoto20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microsoft.com/office/2007/relationships/hdphoto" Target="../media/hdphoto2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2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microsoft.com/office/2007/relationships/hdphoto" Target="../media/hdphoto23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microsoft.com/office/2007/relationships/hdphoto" Target="../media/hdphoto2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microsoft.com/office/2007/relationships/hdphoto" Target="../media/hdphoto25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26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microsoft.com/office/2007/relationships/hdphoto" Target="../media/hdphoto27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microsoft.com/office/2007/relationships/hdphoto" Target="../media/hdphoto28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microsoft.com/office/2007/relationships/hdphoto" Target="../media/hdphoto29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2.wdp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microsoft.com/office/2007/relationships/hdphoto" Target="../media/hdphoto3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microsoft.com/office/2007/relationships/hdphoto" Target="../media/hdphoto32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microsoft.com/office/2007/relationships/hdphoto" Target="../media/hdphoto33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microsoft.com/office/2007/relationships/hdphoto" Target="../media/hdphoto3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microsoft.com/office/2007/relationships/hdphoto" Target="../media/hdphoto34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microsoft.com/office/2007/relationships/hdphoto" Target="../media/hdphoto3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1359354" y="2773006"/>
            <a:ext cx="3869872" cy="834629"/>
          </a:xfrm>
        </p:spPr>
        <p:txBody>
          <a:bodyPr/>
          <a:lstStyle/>
          <a:p>
            <a:pPr eaLnBrk="1" hangingPunct="1"/>
            <a:r>
              <a:rPr lang="en-US" altLang="en-US" dirty="0"/>
              <a:t>Updated for </a:t>
            </a:r>
            <a:r>
              <a:rPr lang="en-US" altLang="en-US" dirty="0" smtClean="0"/>
              <a:t>2017 and 2018 Tax Law Changes</a:t>
            </a:r>
            <a:endParaRPr lang="en-US" altLang="en-US" dirty="0"/>
          </a:p>
        </p:txBody>
      </p:sp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Using the Qualifying </a:t>
            </a:r>
            <a:r>
              <a:rPr lang="en-US" altLang="en-US" dirty="0" smtClean="0"/>
              <a:t>Child/Relative </a:t>
            </a:r>
            <a:r>
              <a:rPr lang="en-US" altLang="en-US" dirty="0"/>
              <a:t>Charts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FE7593-76C3-40BE-9E89-9470FED3376B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17413" name="Content Placeholder 2"/>
          <p:cNvSpPr>
            <a:spLocks noGrp="1"/>
          </p:cNvSpPr>
          <p:nvPr>
            <p:ph sz="quarter" idx="12"/>
          </p:nvPr>
        </p:nvSpPr>
        <p:spPr>
          <a:xfrm>
            <a:off x="1715691" y="1452566"/>
            <a:ext cx="5657850" cy="152638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If the answer to the question in Box 1 is “yes,” follow the yes arrow to Box 3</a:t>
            </a:r>
          </a:p>
        </p:txBody>
      </p:sp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Follow the Arrows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09932" y="2731398"/>
            <a:ext cx="7226801" cy="1452810"/>
            <a:chOff x="266699" y="3948635"/>
            <a:chExt cx="8353425" cy="16792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699" y="3948635"/>
              <a:ext cx="8353425" cy="1679296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563563" y="4261432"/>
              <a:ext cx="0" cy="781050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86A31-AA63-4E7F-8985-F5931D71A99C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sp>
        <p:nvSpPr>
          <p:cNvPr id="18436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Ask, “Was Joe your son, daughter, stepchild, eligible foster child, brother, sister, half-brother, half-sister, stepbrother, stepsister, or a descendant of any of them?”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Ask the Question in Box 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197BC0-B70F-4906-954F-E17D479884C9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sp>
        <p:nvSpPr>
          <p:cNvPr id="27652" name="Content Placeholder 2"/>
          <p:cNvSpPr>
            <a:spLocks noGrp="1"/>
          </p:cNvSpPr>
          <p:nvPr>
            <p:ph sz="quarter" idx="12"/>
          </p:nvPr>
        </p:nvSpPr>
        <p:spPr>
          <a:xfrm>
            <a:off x="1657350" y="1443038"/>
            <a:ext cx="5859066" cy="3071813"/>
          </a:xfrm>
        </p:spPr>
        <p:txBody>
          <a:bodyPr rtlCol="0">
            <a:normAutofit lnSpcReduction="10000"/>
          </a:bodyPr>
          <a:lstStyle/>
          <a:p>
            <a:pPr>
              <a:defRPr/>
            </a:pPr>
            <a:r>
              <a:rPr lang="en-US" altLang="en-US" dirty="0"/>
              <a:t>If the answer to the question in Box 3 is “yes,” follow the Yes arrow to Box 5</a:t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pPr>
              <a:defRPr/>
            </a:pPr>
            <a:r>
              <a:rPr lang="en-US" altLang="en-US" dirty="0"/>
              <a:t>And ask the question in Box 5</a:t>
            </a:r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Follow the Arrows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46563" y="2369133"/>
            <a:ext cx="5361710" cy="1343890"/>
            <a:chOff x="1071417" y="3158840"/>
            <a:chExt cx="7148946" cy="1791853"/>
          </a:xfrm>
        </p:grpSpPr>
        <p:pic>
          <p:nvPicPr>
            <p:cNvPr id="19458" name="Picture 8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2871" b="16738"/>
            <a:stretch/>
          </p:blipFill>
          <p:spPr bwMode="auto">
            <a:xfrm>
              <a:off x="1071417" y="3158840"/>
              <a:ext cx="7148946" cy="1791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1295085" y="3574878"/>
              <a:ext cx="0" cy="207429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BAEF2A8-1A57-4227-B3CA-4EADD38B49B1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When you get to a </a:t>
            </a:r>
            <a:r>
              <a:rPr lang="en-US" dirty="0">
                <a:solidFill>
                  <a:srgbClr val="0000FF"/>
                </a:solidFill>
              </a:rPr>
              <a:t>blue box</a:t>
            </a:r>
            <a:r>
              <a:rPr lang="en-US" dirty="0"/>
              <a:t>, STOP</a:t>
            </a:r>
          </a:p>
          <a:p>
            <a:pPr>
              <a:defRPr/>
            </a:pPr>
            <a:r>
              <a:rPr lang="en-US" dirty="0"/>
              <a:t>The blue box lists ALL the benefits for which this child qualifies the taxpayer</a:t>
            </a:r>
          </a:p>
          <a:p>
            <a:pPr>
              <a:defRPr/>
            </a:pPr>
            <a:r>
              <a:rPr lang="en-US" dirty="0"/>
              <a:t>Read the whole box — important information is included in parentheses after most benefits</a:t>
            </a:r>
          </a:p>
          <a:p>
            <a:pPr>
              <a:defRPr/>
            </a:pPr>
            <a:r>
              <a:rPr lang="en-US" dirty="0"/>
              <a:t>Read any footnotes that apply — they are critical</a:t>
            </a:r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Blue Boxes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F32303-F3DE-4611-A4E8-AE446846D0AA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21508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 dirty="0"/>
              <a:t>If there is an additional child (or household or family member) </a:t>
            </a:r>
            <a:r>
              <a:rPr lang="en-US" altLang="en-US" dirty="0" smtClean="0"/>
              <a:t>whose </a:t>
            </a:r>
            <a:r>
              <a:rPr lang="en-US" altLang="en-US" dirty="0"/>
              <a:t>situation is different</a:t>
            </a:r>
          </a:p>
          <a:p>
            <a:r>
              <a:rPr lang="en-US" altLang="en-US" dirty="0"/>
              <a:t>You may get to a different blue box</a:t>
            </a:r>
          </a:p>
          <a:p>
            <a:endParaRPr lang="en-US" altLang="en-US" dirty="0"/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Repeat for Other “Children”</a:t>
            </a:r>
            <a:endParaRPr lang="en-US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CD1CD3-8A86-4BD4-8659-BC4818F94338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sp>
        <p:nvSpPr>
          <p:cNvPr id="3072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If the household has multiple generations, </a:t>
            </a:r>
            <a:r>
              <a:rPr lang="en-US" altLang="en-US" u="sng" dirty="0"/>
              <a:t>don’t start with the grandchildren, start with the children</a:t>
            </a:r>
          </a:p>
          <a:p>
            <a:r>
              <a:rPr lang="en-US" altLang="en-US" dirty="0"/>
              <a:t>You’ll need to determine if they ARE dependents before you can determine if they HAVE dependents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Start with the Middle Generation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70C3936-DE4E-4706-800F-E0218234DFD7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sp>
        <p:nvSpPr>
          <p:cNvPr id="31747" name="Content Placeholder 2"/>
          <p:cNvSpPr>
            <a:spLocks noGrp="1"/>
          </p:cNvSpPr>
          <p:nvPr>
            <p:ph sz="quarter" idx="12"/>
          </p:nvPr>
        </p:nvSpPr>
        <p:spPr>
          <a:xfrm>
            <a:off x="896061" y="1242244"/>
            <a:ext cx="7491192" cy="31878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/>
              <a:t>Even if you are analyzing a person who is not a qualifying child, start with the Qualifying Child Chart (Chart 1)</a:t>
            </a:r>
          </a:p>
          <a:p>
            <a:pPr>
              <a:defRPr/>
            </a:pPr>
            <a:r>
              <a:rPr lang="en-US" altLang="en-US" dirty="0"/>
              <a:t>You will be directed to the Qualifying Relative Chart (Chart 2) if </a:t>
            </a:r>
            <a:r>
              <a:rPr lang="en-US" altLang="en-US" dirty="0" smtClean="0"/>
              <a:t>appropriate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dirty="0"/>
              <a:t>It is easy to mistake the child of a non-custodial parent as a qualifying relative</a:t>
            </a:r>
          </a:p>
          <a:p>
            <a:pPr>
              <a:defRPr/>
            </a:pPr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/>
              <a:t>Start with Qualifying Child Chart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97F85C-E6BB-4AE8-B8BD-0AC69343E543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sp>
        <p:nvSpPr>
          <p:cNvPr id="32771" name="Content Placeholder 2"/>
          <p:cNvSpPr>
            <a:spLocks noGrp="1"/>
          </p:cNvSpPr>
          <p:nvPr>
            <p:ph sz="quarter" idx="12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/>
              <a:t>If your child’s situation is straight- forward, the chart will take you straight down the left-hand side to Box 29</a:t>
            </a:r>
          </a:p>
          <a:p>
            <a:pPr>
              <a:defRPr/>
            </a:pPr>
            <a:r>
              <a:rPr lang="en-US" altLang="en-US" dirty="0"/>
              <a:t>These are the same 10 questions you would answer from Page C-3 of the Resource Guide (Pub 4012)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It looks very complicated, but...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5923" y="5852"/>
            <a:ext cx="3810146" cy="5051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36244" y="248845"/>
            <a:ext cx="1885950" cy="33158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71600" y="296469"/>
            <a:ext cx="2457450" cy="445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>
            <a:lvl1pPr marL="342900" indent="-342900">
              <a:spcBef>
                <a:spcPts val="1000"/>
              </a:spcBef>
              <a:buClr>
                <a:srgbClr val="67202F"/>
              </a:buClr>
              <a:buSzPct val="90000"/>
              <a:buFont typeface="Calibri" pitchFamily="34" charset="0"/>
              <a:buChar char="●"/>
              <a:defRPr sz="40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itchFamily="34" charset="0"/>
              <a:buChar char="−"/>
              <a:defRPr sz="36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itchFamily="34" charset="0"/>
              <a:buChar char="▪"/>
              <a:defRPr sz="32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ts val="500"/>
              </a:spcBef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ts val="500"/>
              </a:spcBef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/>
            </a:pPr>
            <a:r>
              <a:rPr lang="en-US" altLang="en-US" sz="1500" dirty="0">
                <a:cs typeface="Arial" charset="0"/>
              </a:rPr>
              <a:t>Citizenship?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/>
            </a:pPr>
            <a:r>
              <a:rPr lang="en-US" altLang="en-US" sz="1500" dirty="0">
                <a:cs typeface="Arial" charset="0"/>
              </a:rPr>
              <a:t>Relationship?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/>
            </a:pPr>
            <a:r>
              <a:rPr lang="en-US" altLang="en-US" sz="1500" dirty="0">
                <a:cs typeface="Arial" charset="0"/>
              </a:rPr>
              <a:t>Age?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/>
            </a:pPr>
            <a:r>
              <a:rPr lang="en-US" altLang="en-US" sz="1500" dirty="0">
                <a:cs typeface="Arial" charset="0"/>
              </a:rPr>
              <a:t>Younger than you?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/>
            </a:pPr>
            <a:r>
              <a:rPr lang="en-US" altLang="en-US" sz="1500" dirty="0">
                <a:cs typeface="Arial" charset="0"/>
              </a:rPr>
              <a:t>Residency?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/>
            </a:pPr>
            <a:r>
              <a:rPr lang="en-US" altLang="en-US" sz="1500" dirty="0">
                <a:cs typeface="Arial" charset="0"/>
              </a:rPr>
              <a:t>Child of more than </a:t>
            </a:r>
            <a:br>
              <a:rPr lang="en-US" altLang="en-US" sz="1500" dirty="0">
                <a:cs typeface="Arial" charset="0"/>
              </a:rPr>
            </a:br>
            <a:r>
              <a:rPr lang="en-US" altLang="en-US" sz="1500" dirty="0">
                <a:cs typeface="Arial" charset="0"/>
              </a:rPr>
              <a:t>one taxpayer?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/>
            </a:pPr>
            <a:endParaRPr lang="en-US" altLang="en-US" sz="1500" dirty="0"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/>
            </a:pPr>
            <a:endParaRPr lang="en-US" altLang="en-US" sz="1500" dirty="0"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/>
            </a:pPr>
            <a:r>
              <a:rPr lang="en-US" altLang="en-US" sz="1500" dirty="0">
                <a:cs typeface="Arial" charset="0"/>
              </a:rPr>
              <a:t>Child filing MFJ?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/>
            </a:pPr>
            <a:r>
              <a:rPr lang="en-US" altLang="en-US" sz="1500" dirty="0">
                <a:cs typeface="Arial" charset="0"/>
              </a:rPr>
              <a:t>Can you be claimed as a dependent?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/>
            </a:pPr>
            <a:r>
              <a:rPr lang="en-US" altLang="en-US" sz="1500" dirty="0">
                <a:cs typeface="Arial" charset="0"/>
              </a:rPr>
              <a:t>Parent separated and filing separate returns?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/>
            </a:pPr>
            <a:r>
              <a:rPr lang="en-US" altLang="en-US" sz="1500" dirty="0">
                <a:cs typeface="Arial" charset="0"/>
              </a:rPr>
              <a:t>Did the child provide more than ½ of his own support?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dirty="0">
                <a:cs typeface="Arial" charset="0"/>
              </a:rPr>
              <a:t>Then, person is qualifying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dirty="0">
                <a:cs typeface="Arial" charset="0"/>
              </a:rPr>
              <a:t>child for all possible benefits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686053" y="314326"/>
            <a:ext cx="1550194" cy="13989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800350" y="685800"/>
            <a:ext cx="1428750" cy="5715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114551" y="914400"/>
            <a:ext cx="2102087" cy="1143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200401" y="1143000"/>
            <a:ext cx="1016237" cy="16073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86050" y="1371600"/>
            <a:ext cx="1543050" cy="17145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14650" y="1750223"/>
            <a:ext cx="1314450" cy="5714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971801" y="2508651"/>
            <a:ext cx="1244837" cy="11727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686050" y="2857500"/>
            <a:ext cx="1543050" cy="5715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15" name="Straight Arrow Connector 13314"/>
          <p:cNvCxnSpPr/>
          <p:nvPr/>
        </p:nvCxnSpPr>
        <p:spPr>
          <a:xfrm flipV="1">
            <a:off x="3457576" y="3049006"/>
            <a:ext cx="771525" cy="20556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22" name="Straight Arrow Connector 13321"/>
          <p:cNvCxnSpPr/>
          <p:nvPr/>
        </p:nvCxnSpPr>
        <p:spPr>
          <a:xfrm flipV="1">
            <a:off x="3418285" y="3523063"/>
            <a:ext cx="788195" cy="19636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340" name="Rounded Rectangle 13339"/>
          <p:cNvSpPr/>
          <p:nvPr/>
        </p:nvSpPr>
        <p:spPr>
          <a:xfrm>
            <a:off x="4229102" y="3586163"/>
            <a:ext cx="1829536" cy="1028700"/>
          </a:xfrm>
          <a:prstGeom prst="roundRect">
            <a:avLst>
              <a:gd name="adj" fmla="val 533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215ABB8-C1ED-46FA-9B62-3D93E062422F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3514726" y="4160643"/>
            <a:ext cx="691754" cy="26592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3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61AAF0-B510-43E0-A5E6-539E62609DB4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sp>
        <p:nvSpPr>
          <p:cNvPr id="26628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Follow the arrows and you will arrive at the correct answer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If Situation is Not Straight-forward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06CEEA-EE13-434B-9579-E8D5CACA449E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r>
              <a:rPr lang="en-US" altLang="en-US" dirty="0"/>
              <a:t>An easy tool for a </a:t>
            </a:r>
          </a:p>
          <a:p>
            <a:pPr marL="0" indent="0" algn="ctr">
              <a:buNone/>
            </a:pPr>
            <a:r>
              <a:rPr lang="en-US" altLang="en-US" dirty="0"/>
              <a:t>clear, comprehensive </a:t>
            </a:r>
          </a:p>
          <a:p>
            <a:pPr marL="0" indent="0" algn="ctr">
              <a:buNone/>
            </a:pPr>
            <a:r>
              <a:rPr lang="en-US" altLang="en-US" dirty="0"/>
              <a:t>answer</a:t>
            </a:r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Tri-fold Purpose</a:t>
            </a:r>
            <a:endParaRPr lang="en-US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2932C6-AD36-4DBA-AA64-A46066FA57F2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27652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/>
              <a:t>Child (John) is self-supporting (because he receives social security survivor benefits used for his support)</a:t>
            </a:r>
          </a:p>
          <a:p>
            <a:r>
              <a:rPr lang="en-US" altLang="en-US"/>
              <a:t>Can he be claimed by his widowed mother with whom he lives?</a:t>
            </a:r>
            <a:endParaRPr lang="en-US" altLang="en-US" dirty="0"/>
          </a:p>
        </p:txBody>
      </p:sp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1: John</a:t>
            </a:r>
            <a:endParaRPr lang="en-US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1621" y="1525422"/>
            <a:ext cx="6152434" cy="76382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E25515-970A-40C7-8B69-F58251C82456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Ex. 1: Start with John as QC of His Mother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743509" y="1712227"/>
            <a:ext cx="0" cy="56316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91195" y="2820914"/>
            <a:ext cx="4877644" cy="11772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sz="1800" b="1" dirty="0"/>
              <a:t>Box 1, ask: Was John a US citizen, national or a resident alien or a resident of Mexico or Canada for some part of the tax year?</a:t>
            </a:r>
          </a:p>
          <a:p>
            <a:pPr marL="346463" indent="-346463">
              <a:defRPr/>
            </a:pPr>
            <a:r>
              <a:rPr lang="en-US" sz="1800" b="1" dirty="0"/>
              <a:t>Yes – go to box 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E25515-970A-40C7-8B69-F58251C82456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Ex. 1: John as QC of His Mother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742701" y="1159855"/>
            <a:ext cx="5401429" cy="1986240"/>
            <a:chOff x="799597" y="1769878"/>
            <a:chExt cx="7201905" cy="26483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9597" y="1769878"/>
              <a:ext cx="7201905" cy="2648320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1076325" y="2078038"/>
              <a:ext cx="0" cy="91281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085850" y="3438354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742700" y="3114319"/>
            <a:ext cx="5529640" cy="14542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sz="1800" b="1" dirty="0"/>
              <a:t>Box 3, ask: Was John your son, daughter, stepchild, eligible foster child, brother, sister, half-brother, half-sister, stepbrother, stepsister, or a descendant of any of them?</a:t>
            </a:r>
          </a:p>
          <a:p>
            <a:pPr marL="346463" indent="-346463">
              <a:defRPr/>
            </a:pPr>
            <a:r>
              <a:rPr lang="en-US" sz="1800" b="1" dirty="0"/>
              <a:t>Yes, go to box 5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35C5F09-C8A0-4A60-BE0C-821404EEB97D}"/>
              </a:ext>
            </a:extLst>
          </p:cNvPr>
          <p:cNvSpPr/>
          <p:nvPr/>
        </p:nvSpPr>
        <p:spPr>
          <a:xfrm>
            <a:off x="6864956" y="2284233"/>
            <a:ext cx="279171" cy="2182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641A95B-CDE9-447C-B897-F293A629AF34}"/>
              </a:ext>
            </a:extLst>
          </p:cNvPr>
          <p:cNvSpPr txBox="1"/>
          <p:nvPr/>
        </p:nvSpPr>
        <p:spPr>
          <a:xfrm>
            <a:off x="7144127" y="1822998"/>
            <a:ext cx="656849" cy="3462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1800" dirty="0"/>
              <a:t>Box 3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F188F12-88C5-47F3-983E-FAF861628F40}"/>
              </a:ext>
            </a:extLst>
          </p:cNvPr>
          <p:cNvCxnSpPr>
            <a:endCxn id="6" idx="7"/>
          </p:cNvCxnSpPr>
          <p:nvPr/>
        </p:nvCxnSpPr>
        <p:spPr>
          <a:xfrm flipH="1">
            <a:off x="7103243" y="2169246"/>
            <a:ext cx="248430" cy="1469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121305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E25515-970A-40C7-8B69-F58251C82456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Ex.1: John as QC of His Mother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14490" y="3121428"/>
            <a:ext cx="5915024" cy="6232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sz="1800" b="1" dirty="0"/>
              <a:t>Box 5, ask: Was John under age 19 at the end of the year?</a:t>
            </a:r>
          </a:p>
          <a:p>
            <a:pPr>
              <a:defRPr/>
            </a:pPr>
            <a:r>
              <a:rPr lang="en-US" sz="1800" b="1" dirty="0"/>
              <a:t>Yes, go to box 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14488" y="3852393"/>
            <a:ext cx="5915025" cy="6232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sz="1800" b="1" dirty="0"/>
              <a:t>Box 7, ask: Was John younger than you? (“you” = Mother)</a:t>
            </a:r>
          </a:p>
          <a:p>
            <a:pPr>
              <a:defRPr/>
            </a:pPr>
            <a:r>
              <a:rPr lang="en-US" sz="1800" b="1" dirty="0"/>
              <a:t>Yes, go to box 10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91355" y="1442631"/>
            <a:ext cx="6121718" cy="1448825"/>
            <a:chOff x="464474" y="1923503"/>
            <a:chExt cx="8162290" cy="193176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4474" y="1923503"/>
              <a:ext cx="8162290" cy="1931767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682352" y="1981200"/>
              <a:ext cx="5488" cy="192261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87840" y="2727325"/>
              <a:ext cx="0" cy="268594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80059" y="3210792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727310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E25515-970A-40C7-8B69-F58251C82456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Ex.1: John as QC of His Mother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14488" y="3013027"/>
            <a:ext cx="5904636" cy="11772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sz="1800" b="1" dirty="0"/>
              <a:t>Box 10 ask: Except for temporary absences, did John live with you for more than half the year? (See exceptions for birth, death or kidnapping.)</a:t>
            </a:r>
          </a:p>
          <a:p>
            <a:pPr marL="346463" indent="-346463">
              <a:defRPr/>
            </a:pPr>
            <a:r>
              <a:rPr lang="en-US" sz="1800" b="1" dirty="0"/>
              <a:t>Yes, go to box 12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34609" y="1627612"/>
            <a:ext cx="6085178" cy="1100693"/>
            <a:chOff x="522140" y="2170144"/>
            <a:chExt cx="8113571" cy="14675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2140" y="2170144"/>
              <a:ext cx="8113571" cy="1467591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706600" y="2216008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706600" y="2782936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664621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0927" y="1180223"/>
            <a:ext cx="6102929" cy="183892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E25515-970A-40C7-8B69-F58251C82456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Ex.1: John as QC of His Mother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4488" y="3074563"/>
            <a:ext cx="5915025" cy="14641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normAutofit fontScale="92500"/>
          </a:bodyPr>
          <a:lstStyle/>
          <a:p>
            <a:pPr marL="346463" indent="-346463">
              <a:defRPr/>
            </a:pPr>
            <a:r>
              <a:rPr lang="en-US" sz="1800" b="1" dirty="0"/>
              <a:t>Box 12, ask: Is John the qualifying child for any other taxpayer? [i.e. Except for temporary absences, did John live with any other close relative (for example, parent, grandparent etc., aunt, uncle, older sibling) more than ½ the year?]</a:t>
            </a:r>
          </a:p>
          <a:p>
            <a:pPr marL="346463" indent="-346463">
              <a:defRPr/>
            </a:pPr>
            <a:r>
              <a:rPr lang="en-US" sz="1800" b="1" dirty="0"/>
              <a:t>No, go to box 21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667492" y="1481139"/>
            <a:ext cx="7143" cy="134845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173744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6D9023-9E95-422C-AF6A-BE2C0021B15C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Ex. 1: John as QC of His Mother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4490" y="2371183"/>
            <a:ext cx="5915024" cy="11703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noAutofit/>
          </a:bodyPr>
          <a:lstStyle/>
          <a:p>
            <a:pPr marL="346463" indent="-346463">
              <a:defRPr/>
            </a:pPr>
            <a:r>
              <a:rPr lang="en-US" sz="1800" b="1" dirty="0"/>
              <a:t>Box 21, ask: Is John filing a MFJ tax return? [Answer “no” if filing only to get a refund of withholding or estimated tax paid.]</a:t>
            </a:r>
          </a:p>
          <a:p>
            <a:pPr marL="346463" indent="-346463">
              <a:defRPr/>
            </a:pPr>
            <a:r>
              <a:rPr lang="en-US" sz="1800" b="1" dirty="0"/>
              <a:t>No, go to box 22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4490" y="3576172"/>
            <a:ext cx="5915024" cy="9002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sz="1800" b="1" dirty="0"/>
              <a:t>Box 22, ask: Can you the TP (or your spouse if filing MFJ) be claimed as a dependent on any other taxpayer’s return?</a:t>
            </a:r>
          </a:p>
          <a:p>
            <a:pPr marL="346463" indent="-346463">
              <a:defRPr/>
            </a:pPr>
            <a:r>
              <a:rPr lang="en-US" sz="1800" b="1" dirty="0"/>
              <a:t>No, go to box 23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406237" y="1250400"/>
            <a:ext cx="6359237" cy="1008530"/>
            <a:chOff x="152400" y="2079523"/>
            <a:chExt cx="9144000" cy="13447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400" y="2079523"/>
              <a:ext cx="9144000" cy="1344706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481013" y="2108097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90538" y="2516351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90538" y="3112504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593" y="1442976"/>
            <a:ext cx="5272823" cy="92881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6D9023-9E95-422C-AF6A-BE2C0021B15C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Ex. 1: John as QC of His Mother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185025" y="1821656"/>
            <a:ext cx="0" cy="17145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14490" y="2666248"/>
            <a:ext cx="5915024" cy="9002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sz="1800" b="1" dirty="0"/>
              <a:t>Box 23, ask: Are John’s parents divorced, legally separated or lived apart all last ½ of the year? (John’s dad is deceased)</a:t>
            </a:r>
          </a:p>
          <a:p>
            <a:pPr marL="346463" indent="-346463">
              <a:defRPr/>
            </a:pPr>
            <a:r>
              <a:rPr lang="en-US" sz="1800" b="1" dirty="0"/>
              <a:t>No, go to box 28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2185025" y="2150268"/>
            <a:ext cx="0" cy="51597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05015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909186" y="1441196"/>
            <a:ext cx="5187086" cy="2585579"/>
            <a:chOff x="799906" y="1690688"/>
            <a:chExt cx="6916115" cy="344743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9906" y="1851542"/>
              <a:ext cx="6916115" cy="3286584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1066367" y="1690688"/>
              <a:ext cx="0" cy="24288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686405" y="2124941"/>
              <a:ext cx="0" cy="238125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6D9023-9E95-422C-AF6A-BE2C0021B15C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Ex. 1: John as QC of His Mother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4488" y="2668026"/>
            <a:ext cx="5915025" cy="623248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sz="1800" b="1" dirty="0"/>
              <a:t>Box 28, ask: Did John provide more than ½ his own support?</a:t>
            </a:r>
          </a:p>
          <a:p>
            <a:pPr>
              <a:defRPr/>
            </a:pPr>
            <a:r>
              <a:rPr lang="en-US" sz="1800" b="1" dirty="0"/>
              <a:t>Yes, go to box 30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611490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4488" y="1382626"/>
            <a:ext cx="3986063" cy="20082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sz="1800" b="1" dirty="0"/>
              <a:t>Box 30: STOP – </a:t>
            </a:r>
            <a:r>
              <a:rPr lang="en-US" sz="1800" b="1" dirty="0">
                <a:solidFill>
                  <a:srgbClr val="0000FF"/>
                </a:solidFill>
              </a:rPr>
              <a:t>Blue box! </a:t>
            </a:r>
          </a:p>
          <a:p>
            <a:pPr>
              <a:defRPr/>
            </a:pPr>
            <a:r>
              <a:rPr lang="en-US" sz="1800" b="1" dirty="0"/>
              <a:t>John is your qualifying child for earned income credit IF</a:t>
            </a:r>
          </a:p>
          <a:p>
            <a:pPr marL="257168" indent="-257168">
              <a:buFont typeface="+mj-lt"/>
              <a:buAutoNum type="arabicPeriod"/>
              <a:defRPr/>
            </a:pPr>
            <a:r>
              <a:rPr lang="en-US" sz="1800" b="1" dirty="0"/>
              <a:t>He is not married,</a:t>
            </a:r>
          </a:p>
          <a:p>
            <a:pPr marL="257168" indent="-257168">
              <a:buFont typeface="+mj-lt"/>
              <a:buAutoNum type="arabicPeriod"/>
              <a:defRPr/>
            </a:pPr>
            <a:r>
              <a:rPr lang="en-US" sz="1800" b="1" dirty="0"/>
              <a:t>Both you and he have valid SSNs, and</a:t>
            </a:r>
          </a:p>
          <a:p>
            <a:pPr marL="257168" indent="-257168">
              <a:buFont typeface="+mj-lt"/>
              <a:buAutoNum type="arabicPeriod"/>
              <a:defRPr/>
            </a:pPr>
            <a:r>
              <a:rPr lang="en-US" sz="1800" b="1" dirty="0"/>
              <a:t>You are not the qualifying child of another taxpayer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F89F98-A190-4C02-B52B-3021852399B2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Ex. 1: John as QC of His Mother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628261" y="1062755"/>
            <a:ext cx="1979095" cy="2507807"/>
            <a:chOff x="5675555" y="1139919"/>
            <a:chExt cx="2638793" cy="334374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75555" y="1139919"/>
              <a:ext cx="2638793" cy="3343742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7031895" y="1496452"/>
              <a:ext cx="0" cy="182563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Rounded Rectangle 5"/>
            <p:cNvSpPr/>
            <p:nvPr/>
          </p:nvSpPr>
          <p:spPr>
            <a:xfrm>
              <a:off x="6276422" y="1679015"/>
              <a:ext cx="1724578" cy="2792973"/>
            </a:xfrm>
            <a:prstGeom prst="roundRect">
              <a:avLst>
                <a:gd name="adj" fmla="val 2851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14489" y="3458027"/>
            <a:ext cx="3986062" cy="11775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sz="1800" b="1" dirty="0"/>
              <a:t>But note:</a:t>
            </a:r>
          </a:p>
          <a:p>
            <a:pPr marL="214308" indent="-214308">
              <a:buFont typeface="Arial" pitchFamily="34" charset="0"/>
              <a:buChar char="•"/>
              <a:defRPr/>
            </a:pPr>
            <a:r>
              <a:rPr lang="en-US" sz="1800" b="1" dirty="0"/>
              <a:t>No head of household</a:t>
            </a:r>
          </a:p>
          <a:p>
            <a:pPr marL="214308" indent="-214308">
              <a:buFont typeface="Arial" pitchFamily="34" charset="0"/>
              <a:buChar char="•"/>
              <a:defRPr/>
            </a:pPr>
            <a:r>
              <a:rPr lang="en-US" sz="1800" b="1" dirty="0"/>
              <a:t>No dependency exemption</a:t>
            </a:r>
          </a:p>
          <a:p>
            <a:pPr marL="214308" indent="-214308">
              <a:buFont typeface="Arial" pitchFamily="34" charset="0"/>
              <a:buChar char="•"/>
              <a:defRPr/>
            </a:pPr>
            <a:r>
              <a:rPr lang="en-US" sz="1800" b="1" dirty="0"/>
              <a:t>No child tax credit, etc.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0DF01C-ECE2-4F41-B62D-55176A746D1F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If we interview taxpayers with just the dependency rules in front of us,</a:t>
            </a:r>
          </a:p>
          <a:p>
            <a:r>
              <a:rPr lang="en-US" dirty="0"/>
              <a:t>And a family or household member isn’t a dependent, </a:t>
            </a:r>
          </a:p>
          <a:p>
            <a:r>
              <a:rPr lang="en-US" dirty="0"/>
              <a:t>We may forget to include him or her on the tax return...</a:t>
            </a:r>
          </a:p>
          <a:p>
            <a:r>
              <a:rPr lang="en-US" dirty="0"/>
              <a:t>...even when he should be included as a non-dependent for EIC or other benefits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just dependency rules?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DCE776-32C1-4FAD-AAAA-9D5B4333F3A0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sp>
        <p:nvSpPr>
          <p:cNvPr id="32772" name="Content Placeholder 11"/>
          <p:cNvSpPr>
            <a:spLocks noGrp="1"/>
          </p:cNvSpPr>
          <p:nvPr>
            <p:ph sz="quarter" idx="12"/>
          </p:nvPr>
        </p:nvSpPr>
        <p:spPr>
          <a:xfrm>
            <a:off x="1614488" y="1419226"/>
            <a:ext cx="5901929" cy="3095625"/>
          </a:xfrm>
        </p:spPr>
        <p:txBody>
          <a:bodyPr/>
          <a:lstStyle/>
          <a:p>
            <a:pPr eaLnBrk="1" hangingPunct="1"/>
            <a:r>
              <a:rPr lang="en-US" altLang="en-US" smtClean="0"/>
              <a:t>Not a dependent, but yes for EIC</a:t>
            </a:r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/>
              <a:t>Ex. 1: Enter John in the Dependents Section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3970735"/>
            <a:ext cx="971550" cy="17145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32775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77595" y="2160988"/>
            <a:ext cx="5831681" cy="21455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27598" y="3126585"/>
            <a:ext cx="3642122" cy="3178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3B89A9-A384-4D95-B7F3-725788DE3BDA}" type="slidenum">
              <a:rPr lang="en-US" altLang="en-US" smtClean="0"/>
              <a:pPr/>
              <a:t>31</a:t>
            </a:fld>
            <a:endParaRPr lang="en-US" altLang="en-US" dirty="0"/>
          </a:p>
        </p:txBody>
      </p:sp>
      <p:sp>
        <p:nvSpPr>
          <p:cNvPr id="33796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The taxpayer, Al, paid for more than half of his live-in girl friend’s (Ann) support, including medical expenses</a:t>
            </a:r>
          </a:p>
          <a:p>
            <a:r>
              <a:rPr lang="en-US" altLang="en-US" dirty="0"/>
              <a:t>We know Ann is NOT Al’s dependent because her gross income is too high</a:t>
            </a:r>
          </a:p>
          <a:p>
            <a:r>
              <a:rPr lang="en-US" altLang="en-US" dirty="0"/>
              <a:t>But, can he claim medical and care expenses?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0000FF"/>
                </a:solidFill>
              </a:rPr>
              <a:t>Class – use your tri-fold tool to ask questions</a:t>
            </a:r>
          </a:p>
          <a:p>
            <a:endParaRPr lang="en-US" altLang="en-US" dirty="0"/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2: Al and Ann</a:t>
            </a:r>
            <a:endParaRPr lang="en-US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4119" y="1355157"/>
            <a:ext cx="5615771" cy="301508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39A6BB-6AF3-4D99-B6A3-E91C2E9715B1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Ex. 2: Start with Ann as QC of Al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96895" y="1963386"/>
            <a:ext cx="0" cy="6689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905733" y="2969962"/>
            <a:ext cx="0" cy="169502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87025" y="3139467"/>
            <a:ext cx="3666868" cy="9002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sz="1800" b="1" dirty="0"/>
              <a:t>Box 1: Yes, Ann is a U.S. citizen</a:t>
            </a:r>
          </a:p>
          <a:p>
            <a:pPr>
              <a:defRPr/>
            </a:pPr>
            <a:r>
              <a:rPr lang="en-US" sz="1800" b="1" dirty="0"/>
              <a:t>Box 3: No, no relationship</a:t>
            </a:r>
          </a:p>
          <a:p>
            <a:pPr>
              <a:defRPr/>
            </a:pPr>
            <a:r>
              <a:rPr lang="en-US" sz="1800" b="1" dirty="0"/>
              <a:t>Box 9: Go to Chart 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0761" y="1119720"/>
            <a:ext cx="6593790" cy="2069855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1655616" y="1356180"/>
            <a:ext cx="0" cy="19558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267328" y="2130089"/>
            <a:ext cx="28575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115050" y="3157273"/>
            <a:ext cx="0" cy="13692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598245" y="2880180"/>
            <a:ext cx="0" cy="102870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614489" y="3162546"/>
            <a:ext cx="5915026" cy="14542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sz="1800" b="1" dirty="0"/>
              <a:t>Box 3: No, Ann is not Al’s qualifying child nor the qualifying child of any other taxpayer</a:t>
            </a:r>
          </a:p>
          <a:p>
            <a:pPr marL="346463" indent="-346463">
              <a:defRPr/>
            </a:pPr>
            <a:r>
              <a:rPr lang="en-US" sz="1800" b="1" dirty="0"/>
              <a:t>Box 4: No, no relationship</a:t>
            </a:r>
          </a:p>
          <a:p>
            <a:pPr marL="346463" indent="-346463">
              <a:defRPr/>
            </a:pPr>
            <a:r>
              <a:rPr lang="en-US" sz="1800" b="1" dirty="0"/>
              <a:t>Box 5: Yes, lived together all year (not against the law)</a:t>
            </a:r>
          </a:p>
          <a:p>
            <a:pPr marL="346463" indent="-346463">
              <a:defRPr/>
            </a:pPr>
            <a:r>
              <a:rPr lang="en-US" sz="1800" b="1" dirty="0"/>
              <a:t>Box 8: Yes, Al provided more than ½ of Ann’s support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0C308-E90C-4E28-A4C4-B44AB0E183C5}" type="slidenum">
              <a:rPr lang="en-US" altLang="en-US" smtClean="0"/>
              <a:pPr/>
              <a:t>33</a:t>
            </a:fld>
            <a:endParaRPr lang="en-US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Ex. 2: Ann as QR of Al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231080" y="2537280"/>
            <a:ext cx="0" cy="19558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112338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0C308-E90C-4E28-A4C4-B44AB0E183C5}" type="slidenum">
              <a:rPr lang="en-US" altLang="en-US" smtClean="0"/>
              <a:pPr/>
              <a:t>34</a:t>
            </a:fld>
            <a:endParaRPr lang="en-US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Ex. 2: Continue with Chart 2 (Ann as QR of Al)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766" y="976564"/>
            <a:ext cx="4565494" cy="3722414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4586703" y="976564"/>
            <a:ext cx="0" cy="19558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1699569" y="2319867"/>
            <a:ext cx="529072" cy="158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898260" y="1811267"/>
            <a:ext cx="4124976" cy="17312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sz="1800" b="1" dirty="0"/>
              <a:t>Box 12: No, Ann’s income is not less than the exemption amount (it’s more)</a:t>
            </a:r>
          </a:p>
          <a:p>
            <a:pPr marL="346463" indent="-346463">
              <a:defRPr/>
            </a:pPr>
            <a:r>
              <a:rPr lang="en-US" sz="1800" b="1" dirty="0"/>
              <a:t>Box 14: No, Ann is not disabled</a:t>
            </a:r>
          </a:p>
          <a:p>
            <a:pPr marL="346463" indent="-346463">
              <a:defRPr/>
            </a:pPr>
            <a:r>
              <a:rPr lang="en-US" sz="1800" b="1" dirty="0"/>
              <a:t>Box 20 </a:t>
            </a:r>
            <a:r>
              <a:rPr lang="en-US" sz="1800" b="1" dirty="0">
                <a:solidFill>
                  <a:srgbClr val="0000FF"/>
                </a:solidFill>
              </a:rPr>
              <a:t>Blue Box!: </a:t>
            </a:r>
            <a:r>
              <a:rPr lang="en-US" sz="1800" b="1" dirty="0"/>
              <a:t>Care expenses) if incapable of self care) and medical expenses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257436" y="1811267"/>
            <a:ext cx="0" cy="19558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336437" y="1677073"/>
            <a:ext cx="1363131" cy="3021905"/>
          </a:xfrm>
          <a:prstGeom prst="roundRect">
            <a:avLst>
              <a:gd name="adj" fmla="val 166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169636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C28E-A9C5-4B98-A0A6-D6F52CD87766}" type="slidenum">
              <a:rPr lang="en-US" altLang="en-US" smtClean="0"/>
              <a:pPr/>
              <a:t>35</a:t>
            </a:fld>
            <a:endParaRPr lang="en-US" altLang="en-US" dirty="0"/>
          </a:p>
        </p:txBody>
      </p:sp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Ex. 2: Al and Ann Input</a:t>
            </a:r>
          </a:p>
        </p:txBody>
      </p:sp>
      <p:sp>
        <p:nvSpPr>
          <p:cNvPr id="37892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614488" y="3325813"/>
            <a:ext cx="5929312" cy="1250950"/>
          </a:xfrm>
          <a:solidFill>
            <a:schemeClr val="bg1"/>
          </a:solidFill>
          <a:ln>
            <a:solidFill>
              <a:schemeClr val="accent2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en-US" dirty="0"/>
              <a:t>If Al paid qualified dependent care expenses for Ann because she was incapable of self-care, add Ann as a Qualifying Person (Form 2441 or credits menu)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14488" y="995192"/>
            <a:ext cx="3655576" cy="2199336"/>
            <a:chOff x="3220031" y="1199284"/>
            <a:chExt cx="5645302" cy="33371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r="9612"/>
            <a:stretch/>
          </p:blipFill>
          <p:spPr>
            <a:xfrm>
              <a:off x="3220031" y="1199284"/>
              <a:ext cx="5645302" cy="33371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Rounded Rectangle 12"/>
            <p:cNvSpPr/>
            <p:nvPr/>
          </p:nvSpPr>
          <p:spPr>
            <a:xfrm>
              <a:off x="3534644" y="3928350"/>
              <a:ext cx="2644482" cy="41433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3246" y="1155716"/>
            <a:ext cx="4322572" cy="23649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C28E-A9C5-4B98-A0A6-D6F52CD87766}" type="slidenum">
              <a:rPr lang="en-US" altLang="en-US" smtClean="0"/>
              <a:pPr/>
              <a:t>36</a:t>
            </a:fld>
            <a:endParaRPr lang="en-US" altLang="en-US" dirty="0"/>
          </a:p>
        </p:txBody>
      </p:sp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Ex. 2: Input Ann for Form 2441</a:t>
            </a:r>
            <a:endParaRPr lang="en-US" alt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3175292" y="2296495"/>
            <a:ext cx="1498997" cy="3107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424549" y="2607249"/>
            <a:ext cx="750743" cy="12949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852840" y="3902158"/>
            <a:ext cx="4433888" cy="507830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68579" tIns="34289" rIns="68579" bIns="34289">
            <a:spAutoFit/>
          </a:bodyPr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itchFamily="34" charset="0"/>
              <a:buChar char="●"/>
              <a:defRPr sz="40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itchFamily="34" charset="0"/>
              <a:buChar char="−"/>
              <a:defRPr sz="36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itchFamily="34" charset="0"/>
              <a:buChar char="▪"/>
              <a:defRPr sz="32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ts val="500"/>
              </a:spcBef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ts val="500"/>
              </a:spcBef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cs typeface="Arial" charset="0"/>
              </a:rPr>
              <a:t>TaxSlayer uses “Disabled” instead of “incapable of self-care”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552526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8C01-FBD8-4805-A3AA-8BB27711DFB4}" type="slidenum">
              <a:rPr lang="en-US" altLang="en-US" smtClean="0"/>
              <a:pPr/>
              <a:t>37</a:t>
            </a:fld>
            <a:endParaRPr lang="en-US" altLang="en-US" dirty="0"/>
          </a:p>
        </p:txBody>
      </p:sp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Ex. 2: Input medical expenses</a:t>
            </a:r>
            <a:endParaRPr lang="en-US" altLang="en-US" dirty="0"/>
          </a:p>
        </p:txBody>
      </p:sp>
      <p:sp>
        <p:nvSpPr>
          <p:cNvPr id="38916" name="Content Placeholder 2"/>
          <p:cNvSpPr txBox="1">
            <a:spLocks/>
          </p:cNvSpPr>
          <p:nvPr/>
        </p:nvSpPr>
        <p:spPr bwMode="auto">
          <a:xfrm>
            <a:off x="1614488" y="1571629"/>
            <a:ext cx="5915025" cy="74056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68579" tIns="34289" rIns="68579" bIns="34289"/>
          <a:lstStyle>
            <a:lvl1pPr marL="342900" indent="-288925">
              <a:spcBef>
                <a:spcPts val="1000"/>
              </a:spcBef>
              <a:buClr>
                <a:srgbClr val="67202F"/>
              </a:buClr>
              <a:buSzPct val="90000"/>
              <a:buFont typeface="Calibri" pitchFamily="34" charset="0"/>
              <a:buChar char="●"/>
              <a:defRPr sz="40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639763" indent="-293688">
              <a:spcBef>
                <a:spcPts val="500"/>
              </a:spcBef>
              <a:buClr>
                <a:srgbClr val="984807"/>
              </a:buClr>
              <a:buFont typeface="Calibri" pitchFamily="34" charset="0"/>
              <a:buChar char="−"/>
              <a:defRPr sz="36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2pPr>
            <a:lvl3pPr marL="1004888" indent="-258763">
              <a:spcBef>
                <a:spcPts val="500"/>
              </a:spcBef>
              <a:buClr>
                <a:srgbClr val="215968"/>
              </a:buClr>
              <a:buSzPct val="120000"/>
              <a:buFont typeface="Calibri" pitchFamily="34" charset="0"/>
              <a:buChar char="▪"/>
              <a:defRPr sz="32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3pPr>
            <a:lvl4pPr marL="1279525" indent="-249238">
              <a:spcBef>
                <a:spcPts val="500"/>
              </a:spcBef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4pPr>
            <a:lvl5pPr marL="1554163" indent="-228600">
              <a:spcBef>
                <a:spcPts val="500"/>
              </a:spcBef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5pPr>
            <a:lvl6pPr marL="2011363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6pPr>
            <a:lvl7pPr marL="2468563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7pPr>
            <a:lvl8pPr marL="2925763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8pPr>
            <a:lvl9pPr marL="3382963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marL="40480" indent="0">
              <a:lnSpc>
                <a:spcPct val="90000"/>
              </a:lnSpc>
              <a:spcBef>
                <a:spcPts val="1350"/>
              </a:spcBef>
              <a:buClr>
                <a:srgbClr val="B54A10"/>
              </a:buClr>
              <a:buSzPct val="94000"/>
              <a:buNone/>
            </a:pPr>
            <a:r>
              <a:rPr lang="en-US" altLang="en-US" sz="2400" dirty="0">
                <a:cs typeface="Arial" charset="0"/>
              </a:rPr>
              <a:t>If Al paid Ann’s qualified medical expenses—enter as itemized deduction:</a:t>
            </a:r>
          </a:p>
          <a:p>
            <a:pPr>
              <a:lnSpc>
                <a:spcPct val="90000"/>
              </a:lnSpc>
              <a:spcBef>
                <a:spcPts val="1350"/>
              </a:spcBef>
              <a:buClr>
                <a:srgbClr val="B54A10"/>
              </a:buClr>
              <a:buSzPct val="94000"/>
            </a:pPr>
            <a:endParaRPr lang="en-US" altLang="en-US" sz="2400" dirty="0"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2842" y="2661839"/>
            <a:ext cx="5351416" cy="11074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D86F86-88D2-4B1D-B75A-1467864832EE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sp>
        <p:nvSpPr>
          <p:cNvPr id="39940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Taxpayer (Tom) pays child support and pays for medical insurance for his child (Billy), but his ex-wife won’t sign Form 8332</a:t>
            </a:r>
          </a:p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Class: use your tri-fold tool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/>
              <a:t>Example 3: Tom and Billy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70A489-7691-4FB3-8B09-25376B119BAD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Ex. 3: Start with Billy as QC of Tom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519886" y="1822090"/>
            <a:ext cx="6100763" cy="2779299"/>
            <a:chOff x="502513" y="1709017"/>
            <a:chExt cx="8134350" cy="37057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2513" y="1709017"/>
              <a:ext cx="8134350" cy="3705732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762000" y="1981200"/>
              <a:ext cx="0" cy="696913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762000" y="3048000"/>
              <a:ext cx="0" cy="1524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62000" y="3733800"/>
              <a:ext cx="0" cy="334963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62000" y="4267200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5174672" y="4733636"/>
              <a:ext cx="1092200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5024006" y="1095084"/>
            <a:ext cx="3486150" cy="17312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9" tIns="34289" rIns="68579" bIns="34289">
            <a:spAutoFit/>
          </a:bodyPr>
          <a:lstStyle/>
          <a:p>
            <a:pPr>
              <a:defRPr/>
            </a:pPr>
            <a:r>
              <a:rPr lang="en-US" sz="1800" b="1" dirty="0"/>
              <a:t>Box 1: Yes, Billy is a US citizen</a:t>
            </a:r>
          </a:p>
          <a:p>
            <a:pPr>
              <a:defRPr/>
            </a:pPr>
            <a:r>
              <a:rPr lang="en-US" sz="1800" b="1" dirty="0"/>
              <a:t>Box 3: Yes, Billy is Tom’s son</a:t>
            </a:r>
          </a:p>
          <a:p>
            <a:pPr>
              <a:defRPr/>
            </a:pPr>
            <a:r>
              <a:rPr lang="en-US" sz="1800" b="1" dirty="0"/>
              <a:t>Box 5: Yes, less than 19</a:t>
            </a:r>
          </a:p>
          <a:p>
            <a:pPr>
              <a:defRPr/>
            </a:pPr>
            <a:r>
              <a:rPr lang="en-US" sz="1800" b="1" dirty="0"/>
              <a:t>Box 7: Yes, younger than Tom</a:t>
            </a:r>
          </a:p>
          <a:p>
            <a:pPr>
              <a:defRPr/>
            </a:pPr>
            <a:r>
              <a:rPr lang="en-US" sz="1800" b="1" dirty="0"/>
              <a:t>Box 10: No, did not live with Tom</a:t>
            </a:r>
          </a:p>
          <a:p>
            <a:pPr>
              <a:defRPr/>
            </a:pPr>
            <a:r>
              <a:rPr lang="en-US" sz="1800" b="1" dirty="0"/>
              <a:t>Box 11: Go to Block 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62DADF-5174-4E26-B157-BEE6A0ECB585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Laminated Tri-Fold	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5502967" y="296333"/>
            <a:ext cx="3328988" cy="2914650"/>
          </a:xfrm>
        </p:spPr>
        <p:txBody>
          <a:bodyPr>
            <a:normAutofit/>
          </a:bodyPr>
          <a:lstStyle/>
          <a:p>
            <a:r>
              <a:rPr lang="en-US" dirty="0"/>
              <a:t>Every Tax-Aide Counselor should have the </a:t>
            </a:r>
            <a:r>
              <a:rPr lang="en-US" dirty="0" smtClean="0"/>
              <a:t>2018 </a:t>
            </a:r>
            <a:r>
              <a:rPr lang="en-US" dirty="0"/>
              <a:t>laminated tool </a:t>
            </a:r>
            <a:r>
              <a:rPr lang="en-US" dirty="0" smtClean="0"/>
              <a:t>(or 2017 with updates) at </a:t>
            </a:r>
            <a:r>
              <a:rPr lang="en-US" dirty="0"/>
              <a:t>their side during training and at their site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4755" y="110181"/>
            <a:ext cx="3607578" cy="486264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58283-112C-4314-919C-FD9717E0BB79}" type="slidenum">
              <a:rPr lang="en-US" altLang="en-US" smtClean="0"/>
              <a:pPr/>
              <a:t>40</a:t>
            </a:fld>
            <a:endParaRPr lang="en-US" alt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Ex. 3: Continue in Block A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2396" y="906889"/>
            <a:ext cx="6105370" cy="283056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191741" y="1096999"/>
            <a:ext cx="0" cy="17145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85078" y="2383956"/>
            <a:ext cx="398999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400800" y="3079390"/>
            <a:ext cx="329046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729849" y="2757056"/>
            <a:ext cx="973282" cy="938645"/>
          </a:xfrm>
          <a:prstGeom prst="roundRect">
            <a:avLst>
              <a:gd name="adj" fmla="val 743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172691" y="1525624"/>
            <a:ext cx="0" cy="17145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191741" y="1810508"/>
            <a:ext cx="0" cy="17145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188278" y="2077208"/>
            <a:ext cx="0" cy="17145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3802" y="3040875"/>
            <a:ext cx="4648399" cy="16850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sz="1500" b="1" dirty="0"/>
              <a:t>Box 32: Yes, Billy is the noncustodial parent</a:t>
            </a:r>
          </a:p>
          <a:p>
            <a:pPr>
              <a:defRPr/>
            </a:pPr>
            <a:r>
              <a:rPr lang="en-US" sz="1500" b="1" dirty="0"/>
              <a:t>Box 33: Yes, divorced</a:t>
            </a:r>
          </a:p>
          <a:p>
            <a:pPr>
              <a:defRPr/>
            </a:pPr>
            <a:r>
              <a:rPr lang="en-US" sz="1500" b="1" dirty="0"/>
              <a:t>Box 34: Yes, supported by Tom</a:t>
            </a:r>
          </a:p>
          <a:p>
            <a:pPr>
              <a:defRPr/>
            </a:pPr>
            <a:r>
              <a:rPr lang="en-US" sz="1500" b="1" dirty="0"/>
              <a:t>Box 35: Yes, ex has custody</a:t>
            </a:r>
          </a:p>
          <a:p>
            <a:pPr>
              <a:defRPr/>
            </a:pPr>
            <a:r>
              <a:rPr lang="en-US" sz="1500" b="1" dirty="0"/>
              <a:t>Box 37: No, Tom cannot claim Billy</a:t>
            </a:r>
          </a:p>
          <a:p>
            <a:pPr>
              <a:defRPr/>
            </a:pPr>
            <a:r>
              <a:rPr lang="en-US" sz="1500" b="1" dirty="0"/>
              <a:t>Box 38: No, Tom doesn’t have 8332</a:t>
            </a:r>
          </a:p>
          <a:p>
            <a:pPr>
              <a:defRPr/>
            </a:pPr>
            <a:r>
              <a:rPr lang="en-US" sz="1500" b="1" dirty="0"/>
              <a:t>Box 42 </a:t>
            </a:r>
            <a:r>
              <a:rPr lang="en-US" sz="1500" b="1" dirty="0">
                <a:solidFill>
                  <a:srgbClr val="0000FF"/>
                </a:solidFill>
              </a:rPr>
              <a:t>Blue Box!: </a:t>
            </a:r>
            <a:r>
              <a:rPr lang="en-US" sz="1500" b="1" dirty="0"/>
              <a:t>Tom can claim Billy’s  medical expense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7C2B4F-8CF8-4CA3-98A4-84E6CFE7028C}" type="slidenum">
              <a:rPr lang="en-US" altLang="en-US" smtClean="0"/>
              <a:pPr/>
              <a:t>41</a:t>
            </a:fld>
            <a:endParaRPr lang="en-US" altLang="en-US" dirty="0"/>
          </a:p>
        </p:txBody>
      </p:sp>
      <p:sp>
        <p:nvSpPr>
          <p:cNvPr id="50179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 smtClean="0"/>
              <a:t>Tom can claim Billy’s medical on Sch A</a:t>
            </a:r>
            <a:endParaRPr lang="en-US" altLang="en-US" dirty="0"/>
          </a:p>
        </p:txBody>
      </p:sp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Ex. 3: Claim Billy’s Medical</a:t>
            </a: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9567" y="2150534"/>
            <a:ext cx="6570446" cy="13730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C80A5E-2263-41D8-AAEB-9B999B75774D}" type="slidenum">
              <a:rPr lang="en-US" altLang="en-US" smtClean="0"/>
              <a:pPr/>
              <a:t>42</a:t>
            </a:fld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Charts tell you if there is a qualifying person for a given tax benefit</a:t>
            </a:r>
          </a:p>
          <a:p>
            <a:r>
              <a:rPr lang="en-US" altLang="en-US"/>
              <a:t>Most tax benefits have other requirements that must be satisfied</a:t>
            </a:r>
          </a:p>
          <a:p>
            <a:r>
              <a:rPr lang="en-US" altLang="en-US"/>
              <a:t>These are summarized on page 1 of the tri-fold tool</a:t>
            </a:r>
            <a:endParaRPr lang="en-US" altLang="en-US" dirty="0"/>
          </a:p>
        </p:txBody>
      </p:sp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Requirements</a:t>
            </a: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17071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CF79-F0CD-4B15-874A-7F949D0AE870}" type="slidenum">
              <a:rPr lang="en-US" altLang="en-US" smtClean="0"/>
              <a:pPr/>
              <a:t>43</a:t>
            </a:fld>
            <a:endParaRPr lang="en-US" altLang="en-US" dirty="0"/>
          </a:p>
        </p:txBody>
      </p:sp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Summary – See Pub 17 for details</a:t>
            </a: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4697" y="990599"/>
            <a:ext cx="5104308" cy="3708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2019954"/>
            <a:ext cx="2857500" cy="50783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9" tIns="34289" rIns="68579" bIns="34289">
            <a:spAutoFit/>
          </a:bodyPr>
          <a:lstStyle/>
          <a:p>
            <a:pPr>
              <a:defRPr/>
            </a:pPr>
            <a:r>
              <a:rPr lang="en-US" dirty="0"/>
              <a:t>Payments must be so you can work or look for work.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4004" y="3712858"/>
            <a:ext cx="1600200" cy="284691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9" tIns="34289" rIns="68579" bIns="34289">
            <a:spAutoFit/>
          </a:bodyPr>
          <a:lstStyle/>
          <a:p>
            <a:pPr>
              <a:defRPr/>
            </a:pPr>
            <a:r>
              <a:rPr lang="en-US" dirty="0"/>
              <a:t>You cannot file MFS.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2841" y="2023744"/>
            <a:ext cx="2314575" cy="727121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9" tIns="34289" rIns="68579" bIns="34289">
            <a:spAutoFit/>
          </a:bodyPr>
          <a:lstStyle/>
          <a:p>
            <a:pPr>
              <a:defRPr/>
            </a:pPr>
            <a:r>
              <a:rPr lang="en-US" dirty="0"/>
              <a:t>Neither taxpayer can be treated as non-resident alien for tax purposes.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52660" y="3497092"/>
            <a:ext cx="1971675" cy="288539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9" tIns="34289" rIns="68579" bIns="34289">
            <a:spAutoFit/>
          </a:bodyPr>
          <a:lstStyle/>
          <a:p>
            <a:pPr>
              <a:defRPr/>
            </a:pPr>
            <a:r>
              <a:rPr lang="en-US" dirty="0"/>
              <a:t>You have not remarried.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28589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1BF6D7-5B28-4B20-B23D-A021CFD21F22}" type="slidenum">
              <a:rPr lang="en-US" altLang="en-US" smtClean="0"/>
              <a:pPr/>
              <a:t>44</a:t>
            </a:fld>
            <a:endParaRPr lang="en-US" altLang="en-US" dirty="0"/>
          </a:p>
        </p:txBody>
      </p:sp>
      <p:sp>
        <p:nvSpPr>
          <p:cNvPr id="69635" name="Content Placeholder 8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You need to know the definitions – many are on the back of the tri-fold tool</a:t>
            </a:r>
          </a:p>
          <a:p>
            <a:r>
              <a:rPr lang="en-US" altLang="en-US"/>
              <a:t>Must not forget to check the other requirements</a:t>
            </a:r>
          </a:p>
          <a:p>
            <a:r>
              <a:rPr lang="en-US" altLang="en-US"/>
              <a:t>Chart doesn’t cover student loan interest</a:t>
            </a:r>
          </a:p>
          <a:p>
            <a:endParaRPr lang="en-US" altLang="en-US" dirty="0"/>
          </a:p>
        </p:txBody>
      </p:sp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Limitations</a:t>
            </a: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9160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CBCCD6-9317-447E-82E5-AFDF38245A96}" type="slidenum">
              <a:rPr lang="en-US" altLang="en-US" smtClean="0"/>
              <a:pPr/>
              <a:t>45</a:t>
            </a:fld>
            <a:endParaRPr lang="en-US" altLang="en-US" dirty="0"/>
          </a:p>
        </p:txBody>
      </p:sp>
      <p:sp>
        <p:nvSpPr>
          <p:cNvPr id="65539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smtClean="0"/>
              <a:t>Alex (age 28) and his wife, Sara (age 25), were in a bad car accident in February</a:t>
            </a:r>
          </a:p>
          <a:p>
            <a:r>
              <a:rPr lang="en-US" altLang="en-US" smtClean="0"/>
              <a:t>They got out of the hospital in April and went to live with Alex’s parents rent-free while they recovered</a:t>
            </a:r>
          </a:p>
          <a:p>
            <a:r>
              <a:rPr lang="en-US" altLang="en-US" smtClean="0"/>
              <a:t>Prior to the accident, Alex and Sara had earned $5,000 each</a:t>
            </a:r>
          </a:p>
          <a:p>
            <a:r>
              <a:rPr lang="en-US" altLang="en-US" smtClean="0"/>
              <a:t>After more than a year, both are still unable to work due to their injuries</a:t>
            </a:r>
          </a:p>
          <a:p>
            <a:r>
              <a:rPr lang="en-US" altLang="en-US" smtClean="0"/>
              <a:t>Can Alex’s parents claim Alex and/or Sara?</a:t>
            </a:r>
            <a:endParaRPr lang="en-US" altLang="en-US" dirty="0"/>
          </a:p>
        </p:txBody>
      </p:sp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Example 4: Alex and Sara</a:t>
            </a:r>
            <a:endParaRPr lang="en-US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08E741-E93E-4067-BFC3-6DA39E9CFDA9}" type="slidenum">
              <a:rPr lang="en-US" altLang="en-US" smtClean="0"/>
              <a:pPr/>
              <a:t>46</a:t>
            </a:fld>
            <a:endParaRPr lang="en-US" alt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469242" y="244635"/>
            <a:ext cx="5814434" cy="584447"/>
          </a:xfrm>
        </p:spPr>
        <p:txBody>
          <a:bodyPr>
            <a:noAutofit/>
          </a:bodyPr>
          <a:lstStyle/>
          <a:p>
            <a:r>
              <a:rPr lang="en-US" sz="2600" dirty="0"/>
              <a:t>Ex. 4: Start with Alex as QC of his Parents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295404" y="850620"/>
            <a:ext cx="6397640" cy="2619367"/>
            <a:chOff x="277090" y="1254223"/>
            <a:chExt cx="8530187" cy="349248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7090" y="1254223"/>
              <a:ext cx="8530187" cy="3492489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528781" y="1486867"/>
              <a:ext cx="0" cy="777875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528781" y="2572328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752600" y="3105728"/>
              <a:ext cx="381000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28781" y="4451928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3666834" y="3906984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3673763" y="3315856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4779822" y="1229450"/>
            <a:ext cx="2927098" cy="11772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sz="1800" b="1" dirty="0"/>
              <a:t>Box 1: Yes, Alex a US citizen</a:t>
            </a:r>
          </a:p>
          <a:p>
            <a:pPr>
              <a:defRPr/>
            </a:pPr>
            <a:r>
              <a:rPr lang="en-US" sz="1800" b="1" dirty="0"/>
              <a:t>Box 3: Yes, Alex is their son</a:t>
            </a:r>
          </a:p>
          <a:p>
            <a:pPr>
              <a:defRPr/>
            </a:pPr>
            <a:r>
              <a:rPr lang="en-US" sz="1800" b="1" dirty="0"/>
              <a:t>Box 5: No, Alex is over 19</a:t>
            </a:r>
          </a:p>
          <a:p>
            <a:pPr>
              <a:defRPr/>
            </a:pPr>
            <a:r>
              <a:rPr lang="en-US" sz="1800" b="1" dirty="0"/>
              <a:t>Box 6: No, Alex is over 24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64684" y="3517673"/>
            <a:ext cx="6335297" cy="11772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2892" indent="-342892">
              <a:defRPr/>
            </a:pPr>
            <a:r>
              <a:rPr lang="en-US" sz="1800" b="1" dirty="0"/>
              <a:t>Box 8: </a:t>
            </a:r>
            <a:r>
              <a:rPr lang="en-US" sz="1800" b="1" dirty="0">
                <a:solidFill>
                  <a:srgbClr val="000000"/>
                </a:solidFill>
              </a:rPr>
              <a:t>See</a:t>
            </a:r>
            <a:r>
              <a:rPr lang="en-US" altLang="en-US" sz="1800" b="1" dirty="0">
                <a:solidFill>
                  <a:srgbClr val="000000"/>
                </a:solidFill>
              </a:rPr>
              <a:t> definition of permanently and totally disabled on back of trifold tool - unable to work for at least a year. It’s already been more than a year, YES</a:t>
            </a:r>
            <a:r>
              <a:rPr lang="en-US" sz="1800" b="1" dirty="0"/>
              <a:t>, Alex is disabled</a:t>
            </a:r>
          </a:p>
          <a:p>
            <a:pPr marL="342892" indent="-342892">
              <a:defRPr/>
            </a:pPr>
            <a:r>
              <a:rPr lang="en-US" sz="1800" b="1" dirty="0"/>
              <a:t>Box 10: Yes, Alex lived with his parents for 8 months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62478" y="3250042"/>
            <a:ext cx="5928615" cy="13891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normAutofit fontScale="85000" lnSpcReduction="10000"/>
          </a:bodyPr>
          <a:lstStyle/>
          <a:p>
            <a:pPr marL="346463" indent="-346463">
              <a:defRPr/>
            </a:pPr>
            <a:r>
              <a:rPr lang="en-US" sz="1800" b="1" dirty="0"/>
              <a:t>Box 12: No, Alex is not the qualifying child for any other taxpayer</a:t>
            </a:r>
          </a:p>
          <a:p>
            <a:pPr marL="346463" indent="-346463">
              <a:defRPr/>
            </a:pPr>
            <a:r>
              <a:rPr lang="en-US" sz="1800" b="1" dirty="0"/>
              <a:t>Box 21: Alex and Sara</a:t>
            </a:r>
            <a:r>
              <a:rPr lang="en-US" altLang="en-US" sz="1800" b="1" dirty="0">
                <a:solidFill>
                  <a:srgbClr val="000000"/>
                </a:solidFill>
              </a:rPr>
              <a:t> have no filing requirement and are filing just to get a refund of withholding, so let’s say “No” (if they claim EIC, we’d say “yes”)</a:t>
            </a:r>
          </a:p>
          <a:p>
            <a:pPr marL="346463" indent="-346463">
              <a:defRPr/>
            </a:pPr>
            <a:r>
              <a:rPr lang="en-US" altLang="en-US" sz="1800" b="1" dirty="0">
                <a:solidFill>
                  <a:srgbClr val="000000"/>
                </a:solidFill>
              </a:rPr>
              <a:t>Box 22: No, Alex’s parents cannot be claimed by another taxpayer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3E365B-599D-4CF2-ADE4-779FBAFD0E41}" type="slidenum">
              <a:rPr lang="en-US" altLang="en-US" smtClean="0"/>
              <a:pPr>
                <a:defRPr/>
              </a:pPr>
              <a:t>47</a:t>
            </a:fld>
            <a:endParaRPr lang="en-US" altLang="en-US" dirty="0"/>
          </a:p>
        </p:txBody>
      </p:sp>
      <p:sp>
        <p:nvSpPr>
          <p:cNvPr id="17" name="Title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</a:t>
            </a:r>
            <a:r>
              <a:rPr lang="en-US" dirty="0" smtClean="0"/>
              <a:t>4: </a:t>
            </a:r>
            <a:r>
              <a:rPr lang="en-US" dirty="0"/>
              <a:t>Alex as QC of his Parents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14228" y="809280"/>
            <a:ext cx="6176867" cy="2575898"/>
            <a:chOff x="454089" y="1152927"/>
            <a:chExt cx="8235822" cy="34345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1267" b="-1"/>
            <a:stretch/>
          </p:blipFill>
          <p:spPr>
            <a:xfrm>
              <a:off x="454089" y="1256145"/>
              <a:ext cx="8235822" cy="3139798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>
              <a:off x="660833" y="1152927"/>
              <a:ext cx="0" cy="27463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74543" y="1752600"/>
              <a:ext cx="0" cy="1838325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70069" y="4312819"/>
              <a:ext cx="0" cy="27463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660833" y="3711575"/>
              <a:ext cx="9236" cy="22845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76C12-7332-44A9-831B-D0F518AE9305}" type="slidenum">
              <a:rPr lang="en-US" altLang="en-US" smtClean="0"/>
              <a:pPr>
                <a:defRPr/>
              </a:pPr>
              <a:t>48</a:t>
            </a:fld>
            <a:endParaRPr lang="en-US" alt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Ex. 4: Alex as QC of his Parents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566334" y="841448"/>
            <a:ext cx="6011341" cy="3273267"/>
            <a:chOff x="387434" y="1121931"/>
            <a:chExt cx="8015121" cy="43643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7434" y="1158875"/>
              <a:ext cx="8015121" cy="4327412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396670" y="3280336"/>
              <a:ext cx="4009076" cy="2205951"/>
            </a:xfrm>
            <a:prstGeom prst="roundRect">
              <a:avLst>
                <a:gd name="adj" fmla="val 2850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596757" y="3066415"/>
              <a:ext cx="9236" cy="22845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605993" y="1121931"/>
              <a:ext cx="9236" cy="22845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592571" y="1654246"/>
              <a:ext cx="9236" cy="22845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592571" y="2068917"/>
              <a:ext cx="13420" cy="878929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90839" y="2491937"/>
            <a:ext cx="2957513" cy="157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072658" y="4037382"/>
            <a:ext cx="2733181" cy="568523"/>
          </a:xfrm>
          <a:prstGeom prst="rect">
            <a:avLst/>
          </a:prstGeom>
          <a:solidFill>
            <a:srgbClr val="CCFFCC"/>
          </a:solidFill>
          <a:ln w="38100">
            <a:solidFill>
              <a:srgbClr val="3399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solidFill>
                  <a:schemeClr val="tx1"/>
                </a:solidFill>
              </a:rPr>
              <a:t>Include Alex in dependents section of parents’ return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6929" y="1076081"/>
            <a:ext cx="3628646" cy="22852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sz="1800" b="1" dirty="0"/>
              <a:t>Box 23: No, Alex’s parents are not divorced</a:t>
            </a:r>
          </a:p>
          <a:p>
            <a:pPr marL="346463" indent="-346463">
              <a:defRPr/>
            </a:pPr>
            <a:r>
              <a:rPr lang="en-US" sz="1800" b="1" dirty="0"/>
              <a:t>Box 28: No, Alex’s parents can use the value of housing plus all other support costs they pay, so Alex did not provide more than ½ of his total support</a:t>
            </a:r>
          </a:p>
          <a:p>
            <a:pPr marL="346463" indent="-346463">
              <a:defRPr/>
            </a:pPr>
            <a:r>
              <a:rPr lang="en-US" sz="1800" b="1" dirty="0"/>
              <a:t>Box 29: </a:t>
            </a:r>
            <a:r>
              <a:rPr lang="en-US" sz="1800" b="1" dirty="0">
                <a:solidFill>
                  <a:srgbClr val="0000FF"/>
                </a:solidFill>
              </a:rPr>
              <a:t>Blue Box!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404" y="850620"/>
            <a:ext cx="6397640" cy="2619367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1484170" y="1025103"/>
            <a:ext cx="0" cy="58340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543553" y="1841796"/>
            <a:ext cx="0" cy="17145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978DCB-8E49-4FEB-BB44-3DB1C37FFE56}" type="slidenum">
              <a:rPr lang="en-US" altLang="en-US" smtClean="0"/>
              <a:pPr>
                <a:defRPr/>
              </a:pPr>
              <a:t>49</a:t>
            </a:fld>
            <a:endParaRPr lang="en-US" alt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</a:t>
            </a:r>
            <a:r>
              <a:rPr lang="en-US" dirty="0" smtClean="0"/>
              <a:t>4: </a:t>
            </a:r>
            <a:r>
              <a:rPr lang="en-US" dirty="0"/>
              <a:t>Sara as QC of Alex’s Parents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4487" y="3492404"/>
            <a:ext cx="4474586" cy="11772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sz="1800" b="1" dirty="0"/>
              <a:t>Box 1: Yes, Sara a US citizen</a:t>
            </a:r>
          </a:p>
          <a:p>
            <a:pPr marL="346463" indent="-346463">
              <a:defRPr/>
            </a:pPr>
            <a:r>
              <a:rPr lang="en-US" sz="1800" b="1" dirty="0"/>
              <a:t>Box 3: No, daughter-in-law is not one of the listed relationships</a:t>
            </a:r>
          </a:p>
          <a:p>
            <a:pPr marL="346463" indent="-346463">
              <a:defRPr/>
            </a:pPr>
            <a:r>
              <a:rPr lang="en-US" sz="1800" b="1" dirty="0"/>
              <a:t>Box 9: Go to Chart 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38149" y="1993953"/>
            <a:ext cx="810815" cy="1017684"/>
          </a:xfrm>
          <a:prstGeom prst="roundRect">
            <a:avLst>
              <a:gd name="adj" fmla="val 726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EB2937-83FA-429D-AA14-2D15050E3BD0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 dirty="0" smtClean="0"/>
              <a:t>Simplifies </a:t>
            </a:r>
          </a:p>
          <a:p>
            <a:pPr lvl="1"/>
            <a:r>
              <a:rPr lang="en-US" altLang="en-US" dirty="0" smtClean="0"/>
              <a:t>Determining Filing Status</a:t>
            </a:r>
          </a:p>
          <a:p>
            <a:pPr lvl="1"/>
            <a:r>
              <a:rPr lang="en-US" altLang="en-US" dirty="0" smtClean="0"/>
              <a:t>Identifying qualifying persons</a:t>
            </a:r>
          </a:p>
          <a:p>
            <a:r>
              <a:rPr lang="en-US" altLang="en-US" dirty="0" smtClean="0"/>
              <a:t>Eliminate mistakes that otherwise might never be caught or corrected</a:t>
            </a:r>
            <a:endParaRPr lang="en-US" altLang="en-US" dirty="0"/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Qualifying Child / Relative Tri-Fold Tool</a:t>
            </a:r>
            <a:endParaRPr lang="en-US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4489" y="3569037"/>
            <a:ext cx="6133598" cy="9002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sz="1800" b="1" dirty="0"/>
              <a:t>Box 3: No, Sara is not a qualifying child of any other taxpayer</a:t>
            </a:r>
          </a:p>
          <a:p>
            <a:pPr>
              <a:defRPr/>
            </a:pPr>
            <a:r>
              <a:rPr lang="en-US" sz="1800" b="1" dirty="0"/>
              <a:t>Box 4: Yes, Sara is their daughter-in-law</a:t>
            </a:r>
          </a:p>
          <a:p>
            <a:pPr marL="346463" indent="-346463">
              <a:defRPr/>
            </a:pPr>
            <a:r>
              <a:rPr lang="en-US" sz="1800" b="1" dirty="0"/>
              <a:t>Box 7: Yes, Alex’s parents provided over half of Sara’s support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AE51-F637-4913-9979-79DE0CCE68B3}" type="slidenum">
              <a:rPr lang="en-US" altLang="en-US" smtClean="0"/>
              <a:pPr>
                <a:defRPr/>
              </a:pPr>
              <a:t>50</a:t>
            </a:fld>
            <a:endParaRPr lang="en-US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</a:t>
            </a:r>
            <a:r>
              <a:rPr lang="en-US" dirty="0" smtClean="0"/>
              <a:t>4: </a:t>
            </a:r>
            <a:r>
              <a:rPr lang="en-US" dirty="0"/>
              <a:t>Sara as QR of Alex’s Parents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434242" y="873677"/>
            <a:ext cx="6261228" cy="2555003"/>
            <a:chOff x="388323" y="1164898"/>
            <a:chExt cx="8348304" cy="340667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8323" y="1164898"/>
              <a:ext cx="8348304" cy="3406671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936928" y="1482148"/>
              <a:ext cx="0" cy="201613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876300" y="3454222"/>
              <a:ext cx="1" cy="111734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884973" y="2964584"/>
              <a:ext cx="0" cy="201613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8946" y="921333"/>
            <a:ext cx="6030567" cy="3311915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CA20F-D147-4528-B402-0A8755F5439B}" type="slidenum">
              <a:rPr lang="en-US" altLang="en-US" smtClean="0"/>
              <a:pPr>
                <a:defRPr/>
              </a:pPr>
              <a:t>51</a:t>
            </a:fld>
            <a:endParaRPr lang="en-US" altLang="en-US" dirty="0"/>
          </a:p>
        </p:txBody>
      </p:sp>
      <p:sp>
        <p:nvSpPr>
          <p:cNvPr id="21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</a:t>
            </a:r>
            <a:r>
              <a:rPr lang="en-US" dirty="0" smtClean="0"/>
              <a:t>4: </a:t>
            </a:r>
            <a:r>
              <a:rPr lang="en-US" dirty="0"/>
              <a:t>Sara as QR of Alex’s parents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762342" y="921333"/>
            <a:ext cx="0" cy="39312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558130" y="2762467"/>
            <a:ext cx="369635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3943247" y="1758770"/>
            <a:ext cx="1063336" cy="2474475"/>
          </a:xfrm>
          <a:prstGeom prst="roundRect">
            <a:avLst>
              <a:gd name="adj" fmla="val 488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1337" y="954194"/>
            <a:ext cx="2652485" cy="3116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sz="1800" b="1" dirty="0"/>
              <a:t>Box 10: No, Sara had gross income more than the exemption amount</a:t>
            </a:r>
          </a:p>
          <a:p>
            <a:pPr marL="346463" indent="-346463">
              <a:defRPr/>
            </a:pPr>
            <a:r>
              <a:rPr lang="en-US" sz="1800" b="1" dirty="0"/>
              <a:t>Box 13: Yes, Sara is disabled</a:t>
            </a:r>
          </a:p>
          <a:p>
            <a:pPr marL="346463" indent="-346463">
              <a:defRPr/>
            </a:pPr>
            <a:r>
              <a:rPr lang="en-US" sz="1800" b="1" dirty="0"/>
              <a:t>Box 14: No, Sara’s non-sheltered workshop income is more than the exemption amount</a:t>
            </a:r>
          </a:p>
          <a:p>
            <a:pPr marL="346463" indent="-346463">
              <a:defRPr/>
            </a:pPr>
            <a:r>
              <a:rPr lang="en-US" sz="1800" b="1" dirty="0"/>
              <a:t>Box 20 Blue Box!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52840" y="4215754"/>
            <a:ext cx="5600906" cy="461665"/>
          </a:xfrm>
          <a:prstGeom prst="rect">
            <a:avLst/>
          </a:prstGeom>
          <a:solidFill>
            <a:srgbClr val="CCFFCC"/>
          </a:solidFill>
          <a:ln w="38100">
            <a:solidFill>
              <a:srgbClr val="3399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schemeClr val="tx1"/>
                </a:solidFill>
              </a:rPr>
              <a:t>Alex’s parents deduct medical on Sch A and complete Form 2441 (dependent care credit) for qualified expenses they paid for Sara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748839" y="1891905"/>
            <a:ext cx="0" cy="15121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776547" y="2301480"/>
            <a:ext cx="0" cy="15121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84C737-EC2F-4A4F-B826-AE88366BF608}" type="slidenum">
              <a:rPr lang="en-US" altLang="en-US" smtClean="0"/>
              <a:pPr/>
              <a:t>52</a:t>
            </a:fld>
            <a:endParaRPr lang="en-US" altLang="en-US" dirty="0"/>
          </a:p>
        </p:txBody>
      </p:sp>
      <p:sp>
        <p:nvSpPr>
          <p:cNvPr id="72707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/>
              <a:t>Alex is a qualifying child for his parents for all tax benefits, including EIC since Alex is disabled</a:t>
            </a:r>
          </a:p>
          <a:p>
            <a:r>
              <a:rPr lang="en-US" altLang="en-US"/>
              <a:t>Alex’s parents cannot claim Sara as their dependent</a:t>
            </a:r>
          </a:p>
          <a:p>
            <a:r>
              <a:rPr lang="en-US" altLang="en-US"/>
              <a:t>If Alex’s parents paid any medical expenses or qualified care expenses for Sara, they could deduct the medical expenses and claim the dependent care credit</a:t>
            </a:r>
          </a:p>
          <a:p>
            <a:r>
              <a:rPr lang="en-US" altLang="en-US"/>
              <a:t>Alex and Sara can file to get a refund of tax withheld</a:t>
            </a:r>
            <a:endParaRPr lang="en-US" altLang="en-US" dirty="0"/>
          </a:p>
        </p:txBody>
      </p:sp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Ex. </a:t>
            </a:r>
            <a:r>
              <a:rPr lang="en-US" altLang="en-US" dirty="0" smtClean="0"/>
              <a:t>4: </a:t>
            </a:r>
            <a:r>
              <a:rPr lang="en-US" altLang="en-US" dirty="0"/>
              <a:t>Summary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76088A-F95A-4480-B56E-90CA6729FE5B}" type="slidenum">
              <a:rPr lang="en-US" altLang="en-US" smtClean="0"/>
              <a:pPr/>
              <a:t>53</a:t>
            </a:fld>
            <a:endParaRPr lang="en-US" altLang="en-US" dirty="0"/>
          </a:p>
        </p:txBody>
      </p:sp>
      <p:sp>
        <p:nvSpPr>
          <p:cNvPr id="5120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Mary and her baby, </a:t>
            </a:r>
            <a:r>
              <a:rPr lang="en-US" altLang="en-US" dirty="0" err="1"/>
              <a:t>Lele</a:t>
            </a:r>
            <a:r>
              <a:rPr lang="en-US" altLang="en-US" dirty="0"/>
              <a:t>, live with Mary’s parents while Mary continues with high school</a:t>
            </a:r>
          </a:p>
          <a:p>
            <a:r>
              <a:rPr lang="en-US" altLang="en-US" dirty="0"/>
              <a:t>Support agreement requires baby’s father (Sam) to pay $200/month in child support and </a:t>
            </a:r>
            <a:r>
              <a:rPr lang="en-US" altLang="en-US" dirty="0" smtClean="0"/>
              <a:t>allows him to claim the child as a dependent</a:t>
            </a:r>
            <a:endParaRPr lang="en-US" altLang="en-US" dirty="0"/>
          </a:p>
          <a:p>
            <a:r>
              <a:rPr lang="en-US" altLang="en-US" dirty="0"/>
              <a:t>Sam wants to claim </a:t>
            </a:r>
            <a:r>
              <a:rPr lang="en-US" altLang="en-US" dirty="0" err="1"/>
              <a:t>Lele’s</a:t>
            </a:r>
            <a:r>
              <a:rPr lang="en-US" altLang="en-US" dirty="0"/>
              <a:t> </a:t>
            </a:r>
            <a:r>
              <a:rPr lang="en-US" altLang="en-US" dirty="0" smtClean="0"/>
              <a:t>child tax credits</a:t>
            </a:r>
            <a:endParaRPr lang="en-US" altLang="en-US" dirty="0"/>
          </a:p>
        </p:txBody>
      </p:sp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 </a:t>
            </a:r>
            <a:r>
              <a:rPr lang="en-US" altLang="en-US" dirty="0" smtClean="0"/>
              <a:t>5: </a:t>
            </a:r>
            <a:r>
              <a:rPr lang="en-US" altLang="en-US" dirty="0" err="1"/>
              <a:t>Lele</a:t>
            </a:r>
            <a:endParaRPr lang="en-US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BB2692-5C2C-46C9-87B4-7D5504A612D8}" type="slidenum">
              <a:rPr lang="en-US" altLang="en-US" smtClean="0"/>
              <a:pPr/>
              <a:t>54</a:t>
            </a:fld>
            <a:endParaRPr lang="en-US" altLang="en-US" dirty="0"/>
          </a:p>
        </p:txBody>
      </p:sp>
      <p:sp>
        <p:nvSpPr>
          <p:cNvPr id="52227" name="Content Placeholder 2"/>
          <p:cNvSpPr>
            <a:spLocks noGrp="1"/>
          </p:cNvSpPr>
          <p:nvPr>
            <p:ph sz="quarter" idx="12"/>
          </p:nvPr>
        </p:nvSpPr>
        <p:spPr>
          <a:xfrm>
            <a:off x="959125" y="1337024"/>
            <a:ext cx="7315200" cy="3208395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Mary’s parents are providing room and board for </a:t>
            </a:r>
            <a:r>
              <a:rPr lang="en-US" altLang="en-US" dirty="0" err="1"/>
              <a:t>Lele</a:t>
            </a:r>
            <a:r>
              <a:rPr lang="en-US" altLang="en-US" dirty="0"/>
              <a:t> (about $1,000/mo.) and think they should be able to claim her </a:t>
            </a:r>
            <a:r>
              <a:rPr lang="en-US" altLang="en-US" dirty="0" smtClean="0"/>
              <a:t>as a dependent</a:t>
            </a:r>
          </a:p>
          <a:p>
            <a:r>
              <a:rPr lang="en-US" altLang="en-US" dirty="0" smtClean="0"/>
              <a:t>Mary </a:t>
            </a:r>
            <a:r>
              <a:rPr lang="en-US" altLang="en-US" dirty="0"/>
              <a:t>believes Sam is entitled to claim </a:t>
            </a:r>
            <a:r>
              <a:rPr lang="en-US" altLang="en-US" dirty="0" err="1" smtClean="0"/>
              <a:t>Lele</a:t>
            </a:r>
            <a:r>
              <a:rPr lang="en-US" altLang="en-US" dirty="0" smtClean="0"/>
              <a:t> as a dependent </a:t>
            </a:r>
            <a:r>
              <a:rPr lang="en-US" altLang="en-US" dirty="0"/>
              <a:t>but is willing to give to her parents whatever would be hers</a:t>
            </a:r>
          </a:p>
          <a:p>
            <a:r>
              <a:rPr lang="en-US" altLang="en-US" dirty="0"/>
              <a:t>Mary has </a:t>
            </a:r>
            <a:r>
              <a:rPr lang="en-US" altLang="en-US" dirty="0" smtClean="0"/>
              <a:t>$2,000 of investment income but no earned income</a:t>
            </a:r>
            <a:endParaRPr lang="en-US" altLang="en-US" dirty="0"/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Ex. </a:t>
            </a:r>
            <a:r>
              <a:rPr lang="en-US" altLang="en-US" dirty="0" smtClean="0"/>
              <a:t>5: </a:t>
            </a:r>
            <a:r>
              <a:rPr lang="en-US" altLang="en-US" dirty="0" err="1"/>
              <a:t>Lele</a:t>
            </a:r>
            <a:endParaRPr lang="en-US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BB2692-5C2C-46C9-87B4-7D5504A612D8}" type="slidenum">
              <a:rPr lang="en-US" altLang="en-US" smtClean="0"/>
              <a:pPr>
                <a:defRPr/>
              </a:pPr>
              <a:t>55</a:t>
            </a:fld>
            <a:endParaRPr lang="en-US" altLang="en-US" dirty="0"/>
          </a:p>
        </p:txBody>
      </p:sp>
      <p:sp>
        <p:nvSpPr>
          <p:cNvPr id="52227" name="Content Placeholder 2"/>
          <p:cNvSpPr>
            <a:spLocks noGrp="1"/>
          </p:cNvSpPr>
          <p:nvPr>
            <p:ph sz="quarter" idx="12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altLang="en-US"/>
              <a:t>Start with the initial question: can Sam claim Lele?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/>
              <a:t>Note: a private agreement does not override the tax law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>
                <a:solidFill>
                  <a:srgbClr val="0000FF"/>
                </a:solidFill>
              </a:rPr>
              <a:t>Class: use your tri-fold tool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Ex. </a:t>
            </a:r>
            <a:r>
              <a:rPr lang="en-US" altLang="en-US" dirty="0" smtClean="0"/>
              <a:t>5: </a:t>
            </a:r>
            <a:r>
              <a:rPr lang="en-US" altLang="en-US" dirty="0" err="1"/>
              <a:t>Lele</a:t>
            </a:r>
            <a:endParaRPr lang="en-US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359535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9D639-4BBE-45DB-A928-167661A536DD}" type="slidenum">
              <a:rPr lang="en-US" altLang="en-US" smtClean="0"/>
              <a:pPr>
                <a:defRPr/>
              </a:pPr>
              <a:t>56</a:t>
            </a:fld>
            <a:endParaRPr lang="en-US" alt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</a:t>
            </a:r>
            <a:r>
              <a:rPr lang="en-US" dirty="0" smtClean="0"/>
              <a:t>5: </a:t>
            </a:r>
            <a:r>
              <a:rPr lang="en-US" dirty="0"/>
              <a:t>Lele as QC of Sam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544571" y="724048"/>
            <a:ext cx="5831898" cy="3878840"/>
            <a:chOff x="249093" y="1159350"/>
            <a:chExt cx="7775864" cy="517178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093" y="1159350"/>
              <a:ext cx="7775864" cy="5171787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472212" y="1376220"/>
              <a:ext cx="0" cy="701964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673600" y="4045527"/>
              <a:ext cx="1071414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50279" y="2430463"/>
              <a:ext cx="0" cy="160339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50279" y="3112655"/>
              <a:ext cx="0" cy="264389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450279" y="3592944"/>
              <a:ext cx="0" cy="18000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2091194" y="3043201"/>
            <a:ext cx="4043255" cy="15980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normAutofit lnSpcReduction="10000"/>
          </a:bodyPr>
          <a:lstStyle/>
          <a:p>
            <a:pPr>
              <a:defRPr/>
            </a:pPr>
            <a:r>
              <a:rPr lang="en-US" sz="1800" b="1" dirty="0"/>
              <a:t>Box 1: Yes, Lele is a US citizen</a:t>
            </a:r>
          </a:p>
          <a:p>
            <a:pPr>
              <a:defRPr/>
            </a:pPr>
            <a:r>
              <a:rPr lang="en-US" sz="1800" b="1" dirty="0"/>
              <a:t>Box 3: Yes, Lele is Sam’s child</a:t>
            </a:r>
          </a:p>
          <a:p>
            <a:pPr>
              <a:defRPr/>
            </a:pPr>
            <a:r>
              <a:rPr lang="en-US" sz="1800" b="1" dirty="0"/>
              <a:t>Box 5: Yes, Lele is less than 19</a:t>
            </a:r>
          </a:p>
          <a:p>
            <a:pPr>
              <a:defRPr/>
            </a:pPr>
            <a:r>
              <a:rPr lang="en-US" sz="1800" b="1" dirty="0"/>
              <a:t>Box 7: Yes, Lele is younger than Sam</a:t>
            </a:r>
          </a:p>
          <a:p>
            <a:pPr>
              <a:defRPr/>
            </a:pPr>
            <a:r>
              <a:rPr lang="en-US" sz="1800" b="1" dirty="0"/>
              <a:t>Box 10: No, Lele does not live with Sam</a:t>
            </a:r>
          </a:p>
          <a:p>
            <a:pPr>
              <a:defRPr/>
            </a:pPr>
            <a:r>
              <a:rPr lang="en-US" sz="1800" b="1" dirty="0"/>
              <a:t>Box 11: Go to Block 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64677" y="2930452"/>
            <a:ext cx="6164839" cy="14567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normAutofit fontScale="92500"/>
          </a:bodyPr>
          <a:lstStyle/>
          <a:p>
            <a:pPr marL="342892" indent="-342892">
              <a:defRPr/>
            </a:pPr>
            <a:r>
              <a:rPr lang="en-US" sz="1800" b="1" dirty="0"/>
              <a:t>Box 32: Yes, Sam is the noncustodial parent</a:t>
            </a:r>
          </a:p>
          <a:p>
            <a:pPr marL="342892" indent="-342892">
              <a:defRPr/>
            </a:pPr>
            <a:r>
              <a:rPr lang="en-US" sz="1800" b="1" dirty="0"/>
              <a:t>Box 33: Yes, Sam and Mary do not live together</a:t>
            </a:r>
          </a:p>
          <a:p>
            <a:pPr marL="342892" indent="-342892">
              <a:tabLst>
                <a:tab pos="342892" algn="l"/>
              </a:tabLst>
              <a:defRPr/>
            </a:pPr>
            <a:r>
              <a:rPr lang="en-US" sz="1800" b="1" dirty="0"/>
              <a:t>Box 35: No, Mary’s parents pay for more than half of Lele’s support</a:t>
            </a:r>
          </a:p>
          <a:p>
            <a:pPr marL="342892" indent="-342892">
              <a:defRPr/>
            </a:pPr>
            <a:r>
              <a:rPr lang="en-US" sz="1800" b="1" dirty="0"/>
              <a:t>Box 36: Not Sam’s QC. Go to Chart 2 – </a:t>
            </a:r>
            <a:r>
              <a:rPr lang="en-US" sz="1800" b="1" dirty="0">
                <a:solidFill>
                  <a:srgbClr val="FF0000"/>
                </a:solidFill>
              </a:rPr>
              <a:t>before we do that, let’s see if Lele is the qualifying child of any other taxpayer</a:t>
            </a:r>
            <a:endParaRPr lang="en-US" sz="1800" b="1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849F9-8604-4AE9-A3E7-750CCA6781CE}" type="slidenum">
              <a:rPr lang="en-US" altLang="en-US" smtClean="0"/>
              <a:pPr>
                <a:defRPr/>
              </a:pPr>
              <a:t>57</a:t>
            </a:fld>
            <a:endParaRPr lang="en-US" alt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</a:t>
            </a:r>
            <a:r>
              <a:rPr lang="en-US" dirty="0" smtClean="0"/>
              <a:t>5: </a:t>
            </a:r>
            <a:r>
              <a:rPr lang="en-US" dirty="0"/>
              <a:t>Lele as QC of Sam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281546" y="1168019"/>
            <a:ext cx="6605156" cy="1474741"/>
            <a:chOff x="184727" y="1945279"/>
            <a:chExt cx="8806874" cy="19663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4727" y="1954516"/>
              <a:ext cx="8806874" cy="1957084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>
              <a:off x="2401166" y="2231883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153564" y="3175000"/>
              <a:ext cx="381000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Rounded Rectangle 13"/>
            <p:cNvSpPr/>
            <p:nvPr/>
          </p:nvSpPr>
          <p:spPr>
            <a:xfrm>
              <a:off x="7543801" y="1945279"/>
              <a:ext cx="1341582" cy="1869339"/>
            </a:xfrm>
            <a:prstGeom prst="roundRect">
              <a:avLst>
                <a:gd name="adj" fmla="val 5176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2401166" y="2827628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1A02E8-9224-4070-862B-E40FA05771DF}" type="slidenum">
              <a:rPr lang="en-US" altLang="en-US" smtClean="0"/>
              <a:pPr/>
              <a:t>58</a:t>
            </a:fld>
            <a:endParaRPr lang="en-US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We need to see if there is a taxpayer that can claim </a:t>
            </a:r>
            <a:r>
              <a:rPr lang="en-US" dirty="0" err="1"/>
              <a:t>Lele</a:t>
            </a:r>
            <a:r>
              <a:rPr lang="en-US" dirty="0"/>
              <a:t> as a qualifying child (which would mean that Sam would </a:t>
            </a:r>
            <a:r>
              <a:rPr lang="en-US" dirty="0">
                <a:solidFill>
                  <a:srgbClr val="0000FF"/>
                </a:solidFill>
              </a:rPr>
              <a:t>not</a:t>
            </a:r>
            <a:r>
              <a:rPr lang="en-US" dirty="0"/>
              <a:t> be able to claim </a:t>
            </a:r>
            <a:r>
              <a:rPr lang="en-US" dirty="0" err="1"/>
              <a:t>Lele</a:t>
            </a:r>
            <a:r>
              <a:rPr lang="en-US" dirty="0"/>
              <a:t> as a qualifying relative)</a:t>
            </a:r>
          </a:p>
          <a:p>
            <a:r>
              <a:rPr lang="en-US" dirty="0" smtClean="0"/>
              <a:t>First, we need to know if Mary is a taxpayer.</a:t>
            </a:r>
          </a:p>
          <a:p>
            <a:r>
              <a:rPr lang="en-US" dirty="0" smtClean="0"/>
              <a:t>So we’ll </a:t>
            </a:r>
            <a:r>
              <a:rPr lang="en-US" dirty="0"/>
              <a:t>start with </a:t>
            </a:r>
            <a:r>
              <a:rPr lang="en-US" dirty="0" smtClean="0"/>
              <a:t>Mary as a QC of her parents, </a:t>
            </a:r>
            <a:r>
              <a:rPr lang="en-US" dirty="0"/>
              <a:t>then test for </a:t>
            </a:r>
            <a:r>
              <a:rPr lang="en-US" dirty="0" err="1" smtClean="0"/>
              <a:t>Lele</a:t>
            </a:r>
            <a:r>
              <a:rPr lang="en-US" dirty="0" smtClean="0"/>
              <a:t> as a QC of Mary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Ex. 5: </a:t>
            </a:r>
            <a:r>
              <a:rPr lang="en-US" dirty="0"/>
              <a:t>Determine Mary’s Status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16080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66236" y="997652"/>
            <a:ext cx="6340436" cy="3409241"/>
            <a:chOff x="449707" y="1136228"/>
            <a:chExt cx="8453915" cy="45456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9707" y="1136228"/>
              <a:ext cx="8453915" cy="4088304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667328" y="1362511"/>
              <a:ext cx="0" cy="7620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655783" y="2484581"/>
              <a:ext cx="11545" cy="19180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62710" y="3223734"/>
              <a:ext cx="0" cy="31963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653474" y="3792405"/>
              <a:ext cx="11545" cy="19180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659246" y="4354945"/>
              <a:ext cx="11545" cy="19180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62710" y="4919882"/>
              <a:ext cx="0" cy="7620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06F2-C876-4A62-83D8-D0E89024943B}" type="slidenum">
              <a:rPr lang="en-US" altLang="en-US" smtClean="0"/>
              <a:pPr/>
              <a:t>59</a:t>
            </a:fld>
            <a:endParaRPr lang="en-US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Ex. 5: Mary as Her Parents’ Dependent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294967295"/>
          </p:nvPr>
        </p:nvSpPr>
        <p:spPr>
          <a:xfrm>
            <a:off x="4800600" y="2008188"/>
            <a:ext cx="4343400" cy="2492375"/>
          </a:xfr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68579" tIns="68579" rIns="68579" bIns="34289" rtlCol="0">
            <a:normAutofit fontScale="85000" lnSpcReduction="10000"/>
          </a:bodyPr>
          <a:lstStyle/>
          <a:p>
            <a:pPr marL="342892" indent="-342892">
              <a:spcBef>
                <a:spcPts val="0"/>
              </a:spcBef>
              <a:buNone/>
              <a:defRPr/>
            </a:pPr>
            <a:r>
              <a:rPr lang="en-US" dirty="0" smtClean="0"/>
              <a:t>Box 1: Yes, Mary is a U.S. citizen</a:t>
            </a:r>
          </a:p>
          <a:p>
            <a:pPr marL="342892" indent="-342892">
              <a:spcBef>
                <a:spcPts val="0"/>
              </a:spcBef>
              <a:buNone/>
              <a:defRPr/>
            </a:pPr>
            <a:r>
              <a:rPr lang="en-US" dirty="0" smtClean="0"/>
              <a:t>Box 3: Yes, their child</a:t>
            </a:r>
          </a:p>
          <a:p>
            <a:pPr marL="342892" indent="-342892">
              <a:spcBef>
                <a:spcPts val="0"/>
              </a:spcBef>
              <a:buNone/>
              <a:defRPr/>
            </a:pPr>
            <a:r>
              <a:rPr lang="en-US" dirty="0" smtClean="0"/>
              <a:t>Box 5: Yes, Mary is under 19</a:t>
            </a:r>
          </a:p>
          <a:p>
            <a:pPr marL="342892" indent="-342892">
              <a:spcBef>
                <a:spcPts val="0"/>
              </a:spcBef>
              <a:buNone/>
              <a:defRPr/>
            </a:pPr>
            <a:r>
              <a:rPr lang="en-US" dirty="0" smtClean="0"/>
              <a:t>Box 7: Yes, Mary is younger than her parents</a:t>
            </a:r>
          </a:p>
          <a:p>
            <a:pPr marL="342892" indent="-342892">
              <a:spcBef>
                <a:spcPts val="0"/>
              </a:spcBef>
              <a:buNone/>
              <a:defRPr/>
            </a:pPr>
            <a:r>
              <a:rPr lang="en-US" dirty="0" smtClean="0"/>
              <a:t>Box 10: Yes, Mary lives with her parents</a:t>
            </a:r>
          </a:p>
          <a:p>
            <a:pPr marL="342892" indent="-342892">
              <a:spcBef>
                <a:spcPts val="0"/>
              </a:spcBef>
              <a:buNone/>
              <a:defRPr/>
            </a:pPr>
            <a:r>
              <a:rPr lang="en-US" dirty="0" smtClean="0"/>
              <a:t>Box 12: No, Mary is not be the QC of another taxpayer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How to use </a:t>
            </a:r>
            <a:r>
              <a:rPr lang="en-US" altLang="en-US" dirty="0" smtClean="0"/>
              <a:t>them: </a:t>
            </a:r>
            <a:r>
              <a:rPr lang="en-US" altLang="en-US" dirty="0" smtClean="0"/>
              <a:t>Read </a:t>
            </a:r>
            <a:r>
              <a:rPr lang="en-US" altLang="en-US" dirty="0"/>
              <a:t>the Introductory Page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372F45-2603-4361-BFC5-C67E6C31D279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4487" y="1004455"/>
            <a:ext cx="5977280" cy="36762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91196" y="1790200"/>
            <a:ext cx="5147807" cy="6066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9864" y="3903522"/>
            <a:ext cx="5503719" cy="171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9871" y="4081899"/>
            <a:ext cx="5849644" cy="285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83329" y="4399955"/>
            <a:ext cx="4378037" cy="1654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83330" y="2919021"/>
            <a:ext cx="5694218" cy="5376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23113" y="889471"/>
            <a:ext cx="6199908" cy="3686032"/>
            <a:chOff x="240150" y="1185958"/>
            <a:chExt cx="8266544" cy="49147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7094" y="1291665"/>
              <a:ext cx="8229600" cy="4809002"/>
            </a:xfrm>
            <a:prstGeom prst="rect">
              <a:avLst/>
            </a:prstGeom>
          </p:spPr>
        </p:pic>
        <p:sp>
          <p:nvSpPr>
            <p:cNvPr id="23" name="Rounded Rectangle 22"/>
            <p:cNvSpPr/>
            <p:nvPr/>
          </p:nvSpPr>
          <p:spPr>
            <a:xfrm>
              <a:off x="240150" y="3872057"/>
              <a:ext cx="4143225" cy="2228609"/>
            </a:xfrm>
            <a:prstGeom prst="roundRect">
              <a:avLst>
                <a:gd name="adj" fmla="val 2394"/>
              </a:avLst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461816" y="1676400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54889" y="2193636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454889" y="2611727"/>
              <a:ext cx="0" cy="888855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461816" y="3643458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459505" y="1185958"/>
              <a:ext cx="2311" cy="33430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463637" y="1015949"/>
            <a:ext cx="4350327" cy="18023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9" tIns="34289" rIns="68579" bIns="34289">
            <a:normAutofit/>
          </a:bodyPr>
          <a:lstStyle/>
          <a:p>
            <a:pPr marL="346463" indent="-346463">
              <a:defRPr/>
            </a:pPr>
            <a:r>
              <a:rPr lang="en-US" sz="1800" b="1" dirty="0"/>
              <a:t>Box 21: No, Mary is not filing MFJ</a:t>
            </a:r>
          </a:p>
          <a:p>
            <a:pPr marL="346463" indent="-346463">
              <a:defRPr/>
            </a:pPr>
            <a:r>
              <a:rPr lang="en-US" sz="1800" b="1" dirty="0"/>
              <a:t>Box 22: No, Mary’s parents cannot be claimed by another taxpayer</a:t>
            </a:r>
          </a:p>
          <a:p>
            <a:pPr marL="346463" indent="-346463">
              <a:defRPr/>
            </a:pPr>
            <a:r>
              <a:rPr lang="en-US" sz="1800" b="1" dirty="0"/>
              <a:t>Box 23: No, Mary’s parents are not divorced</a:t>
            </a:r>
          </a:p>
          <a:p>
            <a:pPr marL="346463" indent="-346463">
              <a:defRPr/>
            </a:pPr>
            <a:r>
              <a:rPr lang="en-US" sz="1800" b="1" dirty="0"/>
              <a:t>Box 28: No, Mary did not support herself</a:t>
            </a:r>
          </a:p>
          <a:p>
            <a:pPr marL="346463" indent="-346463">
              <a:defRPr/>
            </a:pPr>
            <a:r>
              <a:rPr lang="en-US" sz="1800" b="1" dirty="0"/>
              <a:t>Box 29 </a:t>
            </a:r>
            <a:r>
              <a:rPr lang="en-US" sz="1800" b="1" dirty="0">
                <a:solidFill>
                  <a:srgbClr val="0000FF"/>
                </a:solidFill>
              </a:rPr>
              <a:t>Blue Box!: </a:t>
            </a:r>
            <a:r>
              <a:rPr lang="en-US" sz="1800" b="1" dirty="0"/>
              <a:t>Mary is her parents’ QC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8374-2A23-407E-94B4-8EC593B85AD1}" type="slidenum">
              <a:rPr lang="en-US" altLang="en-US" smtClean="0"/>
              <a:pPr/>
              <a:t>60</a:t>
            </a:fld>
            <a:endParaRPr lang="en-US" alt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Ex. 5: Mary as Her Parents’ Dependent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629153" y="3609112"/>
            <a:ext cx="2722960" cy="720779"/>
          </a:xfrm>
          <a:prstGeom prst="rect">
            <a:avLst/>
          </a:prstGeom>
          <a:solidFill>
            <a:srgbClr val="CCFFCC"/>
          </a:solidFill>
          <a:ln w="38100">
            <a:solidFill>
              <a:srgbClr val="3399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solidFill>
                  <a:schemeClr val="tx1"/>
                </a:solidFill>
              </a:rPr>
              <a:t>Include Mary in Dependents Section of parents’ return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87561" y="2947648"/>
            <a:ext cx="3024866" cy="163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87561" y="2947650"/>
            <a:ext cx="3024866" cy="156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1A02E8-9224-4070-862B-E40FA05771DF}" type="slidenum">
              <a:rPr lang="en-US" altLang="en-US" smtClean="0"/>
              <a:pPr>
                <a:defRPr/>
              </a:pPr>
              <a:t>61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959125" y="1179181"/>
            <a:ext cx="7315200" cy="32312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A taxpayer is anyone claiming a refundable credit or having a filing requirement. </a:t>
            </a:r>
          </a:p>
          <a:p>
            <a:r>
              <a:rPr lang="en-US" dirty="0" smtClean="0"/>
              <a:t>Is Mary claiming a refundable credit?</a:t>
            </a:r>
          </a:p>
          <a:p>
            <a:pPr lvl="1"/>
            <a:r>
              <a:rPr lang="en-US" dirty="0" smtClean="0"/>
              <a:t>No earned income so no EIC</a:t>
            </a:r>
          </a:p>
          <a:p>
            <a:r>
              <a:rPr lang="en-US" dirty="0" smtClean="0"/>
              <a:t> Does </a:t>
            </a:r>
            <a:r>
              <a:rPr lang="en-US" dirty="0"/>
              <a:t>Mary have a filing requirement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As a dependent, her filing threshold is earned income plus $350 up to $12,000 OR unearned income over $1,050</a:t>
            </a:r>
          </a:p>
          <a:p>
            <a:pPr lvl="1"/>
            <a:r>
              <a:rPr lang="en-US" dirty="0" smtClean="0"/>
              <a:t>Mary has $2,000 of unearned income</a:t>
            </a:r>
          </a:p>
          <a:p>
            <a:r>
              <a:rPr lang="en-US" dirty="0" smtClean="0"/>
              <a:t>Mary is a taxpayer.</a:t>
            </a:r>
            <a:endParaRPr lang="en-US" dirty="0"/>
          </a:p>
          <a:p>
            <a:pPr marL="432186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Ex. 5: Is Mary a taxpayer?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455263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7EB8BC-1F80-497E-9E7E-4A156C7BA4C6}" type="slidenum">
              <a:rPr lang="en-US" altLang="en-US" smtClean="0"/>
              <a:pPr>
                <a:defRPr/>
              </a:pPr>
              <a:t>62</a:t>
            </a:fld>
            <a:endParaRPr lang="en-US" alt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en-US" dirty="0"/>
              <a:t>Ex. </a:t>
            </a:r>
            <a:r>
              <a:rPr lang="en-US" dirty="0" smtClean="0"/>
              <a:t>5: </a:t>
            </a:r>
            <a:r>
              <a:rPr lang="en-US" dirty="0"/>
              <a:t>Lele as a Dependent of Mary</a:t>
            </a:r>
          </a:p>
        </p:txBody>
      </p:sp>
      <p:grpSp>
        <p:nvGrpSpPr>
          <p:cNvPr id="50176" name="Group 50175"/>
          <p:cNvGrpSpPr/>
          <p:nvPr/>
        </p:nvGrpSpPr>
        <p:grpSpPr>
          <a:xfrm>
            <a:off x="759929" y="673858"/>
            <a:ext cx="5998589" cy="4031657"/>
            <a:chOff x="536290" y="957655"/>
            <a:chExt cx="7998119" cy="5375542"/>
          </a:xfrm>
        </p:grpSpPr>
        <p:grpSp>
          <p:nvGrpSpPr>
            <p:cNvPr id="23" name="Group 22"/>
            <p:cNvGrpSpPr/>
            <p:nvPr/>
          </p:nvGrpSpPr>
          <p:grpSpPr>
            <a:xfrm>
              <a:off x="536290" y="957655"/>
              <a:ext cx="7998119" cy="5271626"/>
              <a:chOff x="490110" y="994598"/>
              <a:chExt cx="8136659" cy="5556743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90110" y="994598"/>
                <a:ext cx="8136659" cy="5556743"/>
              </a:xfrm>
              <a:prstGeom prst="rect">
                <a:avLst/>
              </a:prstGeom>
            </p:spPr>
          </p:pic>
          <p:cxnSp>
            <p:nvCxnSpPr>
              <p:cNvPr id="5" name="Straight Arrow Connector 4"/>
              <p:cNvCxnSpPr/>
              <p:nvPr/>
            </p:nvCxnSpPr>
            <p:spPr>
              <a:xfrm>
                <a:off x="713508" y="1177779"/>
                <a:ext cx="0" cy="762000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H="1">
                <a:off x="715815" y="3075709"/>
                <a:ext cx="9237" cy="228021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713508" y="2333625"/>
                <a:ext cx="0" cy="163222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1581728" y="5016788"/>
                <a:ext cx="0" cy="163222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1600200" y="4642716"/>
                <a:ext cx="0" cy="163222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713508" y="4122738"/>
                <a:ext cx="0" cy="163222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725052" y="3536950"/>
                <a:ext cx="0" cy="163222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579417" y="6266224"/>
                <a:ext cx="0" cy="163222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Oval 23"/>
            <p:cNvSpPr/>
            <p:nvPr/>
          </p:nvSpPr>
          <p:spPr>
            <a:xfrm>
              <a:off x="1356617" y="5792870"/>
              <a:ext cx="656907" cy="54032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40738" y="1238119"/>
            <a:ext cx="4069769" cy="3116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sz="1800" b="1" dirty="0"/>
              <a:t>Box 1: Yes, Lele is a US citizen</a:t>
            </a:r>
          </a:p>
          <a:p>
            <a:pPr marL="346463" indent="-346463">
              <a:defRPr/>
            </a:pPr>
            <a:r>
              <a:rPr lang="en-US" sz="1800" b="1" dirty="0"/>
              <a:t>Box 3: Yes, Lele is Mary’s child</a:t>
            </a:r>
          </a:p>
          <a:p>
            <a:pPr marL="346463" indent="-346463">
              <a:defRPr/>
            </a:pPr>
            <a:r>
              <a:rPr lang="en-US" sz="1800" b="1" dirty="0"/>
              <a:t>Box 5: Yes, Lele is under 19</a:t>
            </a:r>
          </a:p>
          <a:p>
            <a:pPr marL="346463" indent="-346463">
              <a:defRPr/>
            </a:pPr>
            <a:r>
              <a:rPr lang="en-US" sz="1800" b="1" dirty="0"/>
              <a:t>Box 7: Yes, Lele is younger than Mary</a:t>
            </a:r>
          </a:p>
          <a:p>
            <a:pPr marL="346463" indent="-346463">
              <a:defRPr/>
            </a:pPr>
            <a:r>
              <a:rPr lang="en-US" sz="1800" b="1" dirty="0"/>
              <a:t>Box 10: Yes, Lele lives with Mary</a:t>
            </a:r>
          </a:p>
          <a:p>
            <a:pPr marL="346463" indent="-346463">
              <a:defRPr/>
            </a:pPr>
            <a:r>
              <a:rPr lang="en-US" sz="1800" b="1" dirty="0"/>
              <a:t>Box 12: Lele can be the QC of Mary’s parents, so say yes</a:t>
            </a:r>
          </a:p>
          <a:p>
            <a:pPr marL="346463" indent="-346463">
              <a:defRPr/>
            </a:pPr>
            <a:r>
              <a:rPr lang="en-US" sz="1800" b="1" dirty="0"/>
              <a:t>Box 13: Yes, Mary would win the tie-breaker</a:t>
            </a:r>
          </a:p>
          <a:p>
            <a:pPr marL="346463" indent="-346463">
              <a:defRPr/>
            </a:pPr>
            <a:r>
              <a:rPr lang="en-US" sz="1800" b="1" dirty="0"/>
              <a:t>Box 15: Mary is willing to let her parents claim Lele – BUT let’s say NO for now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A447F-E826-46C3-863B-9CD57E3B53C9}" type="slidenum">
              <a:rPr lang="en-US" altLang="en-US" smtClean="0"/>
              <a:pPr/>
              <a:t>63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4: Lele as a Dependent of Mary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45532" y="2950185"/>
            <a:ext cx="5143500" cy="1038746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sz="2100" b="1" dirty="0"/>
              <a:t>Box 21: No, Lele is not filing a MFJ return</a:t>
            </a:r>
          </a:p>
          <a:p>
            <a:pPr>
              <a:defRPr/>
            </a:pPr>
            <a:r>
              <a:rPr lang="en-US" sz="2100" b="1" dirty="0"/>
              <a:t>Box 22: Yes, Mary is her parents’ dependent</a:t>
            </a:r>
          </a:p>
          <a:p>
            <a:pPr>
              <a:defRPr/>
            </a:pPr>
            <a:r>
              <a:rPr lang="en-US" sz="2100" b="1" dirty="0"/>
              <a:t>Box 19B: Go to Block B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68582" y="1599987"/>
            <a:ext cx="6211865" cy="1157071"/>
            <a:chOff x="434104" y="960294"/>
            <a:chExt cx="8282487" cy="15427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b="68858"/>
            <a:stretch/>
          </p:blipFill>
          <p:spPr>
            <a:xfrm>
              <a:off x="434104" y="960294"/>
              <a:ext cx="8282487" cy="1542761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/>
            <p:nvPr/>
          </p:nvCxnSpPr>
          <p:spPr>
            <a:xfrm>
              <a:off x="654050" y="960294"/>
              <a:ext cx="0" cy="32918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2" name="Straight Arrow Connector 1051"/>
            <p:cNvCxnSpPr/>
            <p:nvPr/>
          </p:nvCxnSpPr>
          <p:spPr>
            <a:xfrm>
              <a:off x="5077692" y="1842367"/>
              <a:ext cx="990600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54050" y="1440872"/>
              <a:ext cx="0" cy="22102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0DC67F-46D7-48C7-BEF6-48627BCE63A6}" type="slidenum">
              <a:rPr lang="en-US" altLang="en-US" smtClean="0"/>
              <a:pPr>
                <a:defRPr/>
              </a:pPr>
              <a:t>64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</a:t>
            </a:r>
            <a:r>
              <a:rPr lang="en-US" dirty="0" smtClean="0"/>
              <a:t>5: </a:t>
            </a:r>
            <a:r>
              <a:rPr lang="en-US" dirty="0"/>
              <a:t>Lele as a Dependent of Mary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377784" y="962894"/>
            <a:ext cx="6341444" cy="1753890"/>
            <a:chOff x="313042" y="1551709"/>
            <a:chExt cx="8455259" cy="23385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3042" y="1551709"/>
              <a:ext cx="8455259" cy="233852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4163295" y="1551709"/>
              <a:ext cx="4572000" cy="2304329"/>
            </a:xfrm>
            <a:prstGeom prst="roundRect">
              <a:avLst>
                <a:gd name="adj" fmla="val 3865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3371273" y="2048307"/>
              <a:ext cx="833726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614489" y="2582698"/>
            <a:ext cx="5915026" cy="2051582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9" tIns="34289" rIns="68579" bIns="0">
            <a:normAutofit fontScale="85000" lnSpcReduction="10000"/>
          </a:bodyPr>
          <a:lstStyle/>
          <a:p>
            <a:pPr marL="346463" indent="-336938">
              <a:defRPr/>
            </a:pPr>
            <a:r>
              <a:rPr lang="en-US" sz="2100" b="1" dirty="0"/>
              <a:t>Box 47: No, Lele did not provide her own support</a:t>
            </a:r>
          </a:p>
          <a:p>
            <a:pPr marL="346463" indent="-336938">
              <a:defRPr/>
            </a:pPr>
            <a:r>
              <a:rPr lang="en-US" sz="2100" b="1" dirty="0"/>
              <a:t>Box 48 </a:t>
            </a:r>
            <a:r>
              <a:rPr lang="en-US" sz="2100" b="1" dirty="0">
                <a:solidFill>
                  <a:srgbClr val="0000FF"/>
                </a:solidFill>
              </a:rPr>
              <a:t>Blue box!</a:t>
            </a:r>
            <a:r>
              <a:rPr lang="en-US" sz="2100" b="1" dirty="0"/>
              <a:t>: </a:t>
            </a:r>
          </a:p>
          <a:p>
            <a:pPr marL="346463" indent="-336938">
              <a:defRPr/>
            </a:pPr>
            <a:r>
              <a:rPr lang="en-US" sz="2100" b="1" dirty="0"/>
              <a:t>	HoH — </a:t>
            </a:r>
            <a:r>
              <a:rPr lang="en-US" sz="2100" b="1" dirty="0">
                <a:solidFill>
                  <a:srgbClr val="FF0000"/>
                </a:solidFill>
              </a:rPr>
              <a:t>but</a:t>
            </a:r>
            <a:r>
              <a:rPr lang="en-US" sz="2100" b="1" dirty="0"/>
              <a:t> Mary didn’t pay ½ the cost of the home</a:t>
            </a:r>
          </a:p>
          <a:p>
            <a:pPr marL="689355" lvl="1" indent="-336938">
              <a:defRPr/>
            </a:pPr>
            <a:r>
              <a:rPr lang="en-US" sz="2100" b="1" dirty="0"/>
              <a:t>Dependent care credit (if Lele is incapable of self-care)</a:t>
            </a:r>
          </a:p>
          <a:p>
            <a:pPr marL="689355" lvl="1" indent="-336938">
              <a:defRPr/>
            </a:pPr>
            <a:r>
              <a:rPr lang="en-US" sz="2100" b="1" dirty="0"/>
              <a:t>EIC— Mary is a QC so </a:t>
            </a:r>
            <a:r>
              <a:rPr lang="en-US" sz="2100" b="1" dirty="0">
                <a:solidFill>
                  <a:srgbClr val="FF0000"/>
                </a:solidFill>
              </a:rPr>
              <a:t>no EIC</a:t>
            </a:r>
          </a:p>
          <a:p>
            <a:pPr marL="689355" lvl="1" indent="-336938">
              <a:defRPr/>
            </a:pPr>
            <a:r>
              <a:rPr lang="en-US" sz="2100" b="1" dirty="0"/>
              <a:t>Medical expenses—BUT Mary’s tax is small, so this benefit is small</a:t>
            </a:r>
          </a:p>
          <a:p>
            <a:pPr marL="689355" lvl="1" indent="-336938">
              <a:defRPr/>
            </a:pPr>
            <a:r>
              <a:rPr lang="en-US" sz="2100" b="1" dirty="0"/>
              <a:t>Mary will give her parents the right to claim Lele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C670-34AC-4722-B0E0-52D22DE3803A}" type="slidenum">
              <a:rPr lang="en-US" altLang="en-US" smtClean="0"/>
              <a:pPr>
                <a:defRPr/>
              </a:pPr>
              <a:t>65</a:t>
            </a:fld>
            <a:endParaRPr lang="en-US" altLang="en-US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4: Lele as QC of Mary’s Parents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545221" y="718242"/>
            <a:ext cx="5998589" cy="3953720"/>
            <a:chOff x="490110" y="994598"/>
            <a:chExt cx="8136659" cy="555674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0110" y="994598"/>
              <a:ext cx="8136659" cy="5556743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>
              <a:off x="713508" y="1177779"/>
              <a:ext cx="0" cy="7620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715815" y="3075709"/>
              <a:ext cx="9237" cy="228021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713508" y="2333625"/>
              <a:ext cx="0" cy="16322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1600200" y="4642716"/>
              <a:ext cx="0" cy="16322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713508" y="4122738"/>
              <a:ext cx="0" cy="16322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725052" y="3536950"/>
              <a:ext cx="0" cy="16322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2873696" y="753352"/>
            <a:ext cx="4843319" cy="26271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normAutofit fontScale="92500" lnSpcReduction="20000"/>
          </a:bodyPr>
          <a:lstStyle/>
          <a:p>
            <a:pPr>
              <a:defRPr/>
            </a:pPr>
            <a:r>
              <a:rPr lang="en-US" sz="1800" b="1" dirty="0"/>
              <a:t>Box 1: Yes, Lele a US citizen</a:t>
            </a:r>
          </a:p>
          <a:p>
            <a:pPr>
              <a:defRPr/>
            </a:pPr>
            <a:r>
              <a:rPr lang="en-US" sz="1800" b="1" dirty="0"/>
              <a:t>Box 3: Yes, Lele is their grandchild</a:t>
            </a:r>
          </a:p>
          <a:p>
            <a:pPr>
              <a:defRPr/>
            </a:pPr>
            <a:r>
              <a:rPr lang="en-US" sz="1800" b="1" dirty="0"/>
              <a:t>Box 5: Yes, Lele is under 19</a:t>
            </a:r>
          </a:p>
          <a:p>
            <a:pPr>
              <a:defRPr/>
            </a:pPr>
            <a:r>
              <a:rPr lang="en-US" sz="1800" b="1" dirty="0"/>
              <a:t>Box 7: Yes, Lele is younger than the grandparents</a:t>
            </a:r>
          </a:p>
          <a:p>
            <a:pPr>
              <a:defRPr/>
            </a:pPr>
            <a:r>
              <a:rPr lang="en-US" sz="1800" b="1" dirty="0"/>
              <a:t>Box 10: Yes, Lele lives with the grandparents</a:t>
            </a:r>
          </a:p>
          <a:p>
            <a:pPr>
              <a:defRPr/>
            </a:pPr>
            <a:r>
              <a:rPr lang="en-US" sz="1800" b="1" dirty="0"/>
              <a:t>Box 12: Yes, Lele is Mary’s QC (if Mary is a taxpayer)</a:t>
            </a:r>
          </a:p>
          <a:p>
            <a:pPr>
              <a:defRPr/>
            </a:pPr>
            <a:r>
              <a:rPr lang="en-US" sz="1800" b="1" dirty="0"/>
              <a:t>Box 13: No, they would not win the tie-breaker (Mary wins)</a:t>
            </a:r>
          </a:p>
          <a:p>
            <a:pPr>
              <a:defRPr/>
            </a:pPr>
            <a:r>
              <a:rPr lang="en-US" sz="1800" b="1" dirty="0"/>
              <a:t>Box 14: Yes, Mary gives them the right to claim Lele</a:t>
            </a:r>
          </a:p>
          <a:p>
            <a:pPr>
              <a:defRPr/>
            </a:pPr>
            <a:r>
              <a:rPr lang="en-US" sz="1800" b="1" dirty="0"/>
              <a:t>Box 18: No, they are the grandparents</a:t>
            </a:r>
          </a:p>
          <a:p>
            <a:pPr>
              <a:defRPr/>
            </a:pPr>
            <a:r>
              <a:rPr lang="en-US" sz="1800" b="1" dirty="0"/>
              <a:t>Box 20: Yes, their income is more than Mary’s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6675836" y="3696021"/>
            <a:ext cx="0" cy="11613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682763" y="4089799"/>
            <a:ext cx="0" cy="11613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687637" y="4469099"/>
            <a:ext cx="0" cy="11613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505204" y="3495722"/>
            <a:ext cx="355631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CBD04-DFF5-4688-8070-E18BD4F90C58}" type="slidenum">
              <a:rPr lang="en-US" altLang="en-US" smtClean="0"/>
              <a:pPr>
                <a:defRPr/>
              </a:pPr>
              <a:t>66</a:t>
            </a:fld>
            <a:endParaRPr lang="en-US" alt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</a:t>
            </a:r>
            <a:r>
              <a:rPr lang="en-US" dirty="0" smtClean="0"/>
              <a:t>5: </a:t>
            </a:r>
            <a:r>
              <a:rPr lang="en-US" dirty="0"/>
              <a:t>Lele as QC of Mary’s Parents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57554" y="4105496"/>
            <a:ext cx="2076671" cy="633239"/>
          </a:xfrm>
          <a:prstGeom prst="rect">
            <a:avLst/>
          </a:prstGeom>
          <a:solidFill>
            <a:srgbClr val="CCFFCC"/>
          </a:solidFill>
          <a:ln w="38100">
            <a:solidFill>
              <a:srgbClr val="3399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>
            <a:normAutofit lnSpcReduction="10000"/>
          </a:bodyPr>
          <a:lstStyle/>
          <a:p>
            <a:pPr algn="ctr">
              <a:defRPr/>
            </a:pPr>
            <a:r>
              <a:rPr lang="en-US" sz="1500" b="1" dirty="0">
                <a:solidFill>
                  <a:schemeClr val="tx1"/>
                </a:solidFill>
              </a:rPr>
              <a:t>Include Lele in Dependents Section of grandparents’ return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357316" y="641328"/>
            <a:ext cx="5708506" cy="3440567"/>
            <a:chOff x="285750" y="834078"/>
            <a:chExt cx="7611341" cy="458742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5750" y="973781"/>
              <a:ext cx="7611341" cy="4447720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>
              <a:off x="1380836" y="2673927"/>
              <a:ext cx="381000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ounded Rectangle 22"/>
            <p:cNvSpPr/>
            <p:nvPr/>
          </p:nvSpPr>
          <p:spPr>
            <a:xfrm>
              <a:off x="285750" y="3344614"/>
              <a:ext cx="3759777" cy="2076887"/>
            </a:xfrm>
            <a:prstGeom prst="roundRect">
              <a:avLst>
                <a:gd name="adj" fmla="val 2926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>
              <a:off x="7551881" y="834078"/>
              <a:ext cx="2311" cy="33430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451137" y="1320800"/>
              <a:ext cx="1" cy="16526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63548" y="1850408"/>
              <a:ext cx="1" cy="16526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273493" y="2162220"/>
              <a:ext cx="1" cy="16526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4722953" y="2853609"/>
              <a:ext cx="1" cy="16526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3352800" y="2673927"/>
              <a:ext cx="381000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471338" y="3214645"/>
              <a:ext cx="1" cy="16526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4229103" y="2387507"/>
            <a:ext cx="3752476" cy="23001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0">
            <a:normAutofit fontScale="85000" lnSpcReduction="20000"/>
          </a:bodyPr>
          <a:lstStyle/>
          <a:p>
            <a:pPr marL="346463" indent="-346463">
              <a:defRPr/>
            </a:pPr>
            <a:r>
              <a:rPr lang="en-US" sz="1800" b="1" dirty="0"/>
              <a:t>Box 21: No, Lele is not filing MFJ</a:t>
            </a:r>
          </a:p>
          <a:p>
            <a:pPr marL="346463" indent="-346463">
              <a:defRPr/>
            </a:pPr>
            <a:r>
              <a:rPr lang="en-US" sz="1800" b="1" dirty="0"/>
              <a:t>Box 22: No, grandparents cannot claimed by anyone else</a:t>
            </a:r>
          </a:p>
          <a:p>
            <a:pPr marL="346463" indent="-346463">
              <a:defRPr/>
            </a:pPr>
            <a:r>
              <a:rPr lang="en-US" sz="1800" b="1" dirty="0"/>
              <a:t>Box 23: Yes, Mary and Sam do not live together</a:t>
            </a:r>
          </a:p>
          <a:p>
            <a:pPr marL="346463" indent="-346463">
              <a:defRPr/>
            </a:pPr>
            <a:r>
              <a:rPr lang="en-US" sz="1800" b="1" dirty="0"/>
              <a:t>Box 24: Yes, Mary and Sam file separately</a:t>
            </a:r>
          </a:p>
          <a:p>
            <a:pPr marL="346463" indent="-346463">
              <a:defRPr/>
            </a:pPr>
            <a:r>
              <a:rPr lang="en-US" sz="1800" b="1" dirty="0"/>
              <a:t>Box 25: Yes, Mary had custody all year</a:t>
            </a:r>
          </a:p>
          <a:p>
            <a:pPr marL="346463" indent="-346463">
              <a:defRPr/>
            </a:pPr>
            <a:r>
              <a:rPr lang="en-US" sz="1800" b="1" dirty="0"/>
              <a:t>Bo 26: No, grandparents provided more than ½ of Lele’s support</a:t>
            </a:r>
          </a:p>
          <a:p>
            <a:pPr marL="346463" indent="-346463">
              <a:defRPr/>
            </a:pPr>
            <a:r>
              <a:rPr lang="en-US" sz="1800" b="1" dirty="0"/>
              <a:t>Box 28: No, Lele did not provide her own support</a:t>
            </a:r>
          </a:p>
          <a:p>
            <a:pPr marL="346463" indent="-346463">
              <a:defRPr/>
            </a:pPr>
            <a:r>
              <a:rPr lang="en-US" sz="1800" b="1" dirty="0"/>
              <a:t>Box 29 </a:t>
            </a:r>
            <a:r>
              <a:rPr lang="en-US" sz="1800" b="1" dirty="0">
                <a:solidFill>
                  <a:srgbClr val="0000FF"/>
                </a:solidFill>
              </a:rPr>
              <a:t>Blue Box!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413376" y="2530485"/>
            <a:ext cx="2747822" cy="152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9312" y="821717"/>
            <a:ext cx="6400801" cy="1874434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C5D4E-D9DA-4868-A71F-64856C7EAD05}" type="slidenum">
              <a:rPr lang="en-US" altLang="en-US" smtClean="0"/>
              <a:pPr/>
              <a:t>67</a:t>
            </a:fld>
            <a:endParaRPr lang="en-US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Ex. 5: Finish Lele as Qualifying Relative of Sam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858003" y="1297128"/>
            <a:ext cx="31714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7146352" y="1213186"/>
            <a:ext cx="653761" cy="1384544"/>
          </a:xfrm>
          <a:prstGeom prst="roundRect">
            <a:avLst>
              <a:gd name="adj" fmla="val 655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1041" y="2628715"/>
            <a:ext cx="5657850" cy="20082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normAutofit fontScale="92500" lnSpcReduction="20000"/>
          </a:bodyPr>
          <a:lstStyle/>
          <a:p>
            <a:pPr marL="346463" indent="-346463">
              <a:defRPr/>
            </a:pPr>
            <a:r>
              <a:rPr lang="en-US" sz="1800" b="1" dirty="0"/>
              <a:t>Box 3: Yes, Lele is the qualifying child of the grandparents</a:t>
            </a:r>
          </a:p>
          <a:p>
            <a:pPr marL="346463" indent="-346463">
              <a:defRPr/>
            </a:pPr>
            <a:r>
              <a:rPr lang="en-US" sz="1800" b="1" dirty="0"/>
              <a:t>Box 6 </a:t>
            </a:r>
            <a:r>
              <a:rPr lang="en-US" sz="1800" b="1" dirty="0">
                <a:solidFill>
                  <a:srgbClr val="0000FF"/>
                </a:solidFill>
              </a:rPr>
              <a:t>Blue Box!</a:t>
            </a:r>
            <a:r>
              <a:rPr lang="en-US" sz="1800" b="1" dirty="0"/>
              <a:t>: Lele is not Sam’s qualifying relative either</a:t>
            </a:r>
          </a:p>
          <a:p>
            <a:pPr marL="346463" indent="-346463">
              <a:defRPr/>
            </a:pPr>
            <a:endParaRPr lang="en-US" sz="1800" b="1" dirty="0"/>
          </a:p>
          <a:p>
            <a:pPr marL="346463" indent="-346463">
              <a:buClr>
                <a:schemeClr val="accent6">
                  <a:lumMod val="50000"/>
                </a:schemeClr>
              </a:buClr>
              <a:defRPr/>
            </a:pPr>
            <a:r>
              <a:rPr lang="en-US" sz="1800" b="1" i="1" dirty="0"/>
              <a:t>Note: </a:t>
            </a:r>
            <a:r>
              <a:rPr lang="en-US" sz="1800" b="1" dirty="0"/>
              <a:t>Sam did not meet the support test for children of divorced or separated parents, so fails qualifying child tests</a:t>
            </a:r>
          </a:p>
          <a:p>
            <a:pPr marL="346463" indent="-346463">
              <a:buClr>
                <a:schemeClr val="accent6">
                  <a:lumMod val="50000"/>
                </a:schemeClr>
              </a:buClr>
              <a:defRPr/>
            </a:pPr>
            <a:r>
              <a:rPr lang="en-US" sz="1800" b="1" dirty="0"/>
              <a:t>Also, Lele is the qualifying child of another taxpayer (both Mary and grandparents), so Sam did not meet the tests for qualifying relative</a:t>
            </a:r>
          </a:p>
          <a:p>
            <a:pPr>
              <a:defRPr/>
            </a:pPr>
            <a:endParaRPr lang="en-US" sz="18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AB1070-C6DA-4775-B374-DB799E864072}" type="slidenum">
              <a:rPr lang="en-US" altLang="en-US" smtClean="0"/>
              <a:pPr/>
              <a:t>68</a:t>
            </a:fld>
            <a:endParaRPr lang="en-US" altLang="en-US" dirty="0"/>
          </a:p>
        </p:txBody>
      </p:sp>
      <p:sp>
        <p:nvSpPr>
          <p:cNvPr id="63491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 smtClean="0"/>
              <a:t>Lele is not the qualifying child or qualifying relative of Sam</a:t>
            </a:r>
          </a:p>
          <a:p>
            <a:r>
              <a:rPr lang="en-US" altLang="en-US" smtClean="0"/>
              <a:t>Lele is the qualifying child of her grandparents</a:t>
            </a:r>
          </a:p>
          <a:p>
            <a:pPr lvl="1"/>
            <a:r>
              <a:rPr lang="en-US" altLang="en-US" smtClean="0"/>
              <a:t>They would not win the tie-breaker with Mary</a:t>
            </a:r>
          </a:p>
          <a:p>
            <a:pPr lvl="1"/>
            <a:r>
              <a:rPr lang="en-US" altLang="en-US" smtClean="0"/>
              <a:t>But she agreed that they could claim Lele, and their AGI was higher than Mary’s</a:t>
            </a:r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  <a:p>
            <a:endParaRPr lang="en-US" altLang="en-US" dirty="0"/>
          </a:p>
        </p:txBody>
      </p:sp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Ex. 5: Summary</a:t>
            </a:r>
            <a:endParaRPr lang="en-US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E0BB9-5B90-4A2F-A936-58DDCDB894AF}" type="slidenum">
              <a:rPr lang="en-US" altLang="en-US" smtClean="0"/>
              <a:pPr>
                <a:defRPr/>
              </a:pPr>
              <a:t>69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lnSpc>
                <a:spcPts val="3600"/>
              </a:lnSpc>
              <a:defRPr/>
            </a:pPr>
            <a:r>
              <a:rPr lang="en-US" dirty="0"/>
              <a:t>Ex. </a:t>
            </a:r>
            <a:r>
              <a:rPr lang="en-US" dirty="0" smtClean="0"/>
              <a:t>5: </a:t>
            </a:r>
            <a:r>
              <a:rPr lang="en-US" dirty="0"/>
              <a:t>Dependent Section— Grandparent’s Return</a:t>
            </a:r>
          </a:p>
        </p:txBody>
      </p:sp>
      <p:pic>
        <p:nvPicPr>
          <p:cNvPr id="5734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93228" y="1434662"/>
            <a:ext cx="6436288" cy="27758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2A37-0DD3-4D1D-AE35-605A7EF403BA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Custodial and noncustodial parent</a:t>
            </a:r>
          </a:p>
          <a:p>
            <a:r>
              <a:rPr lang="en-US" dirty="0"/>
              <a:t>Eligible foster child</a:t>
            </a:r>
          </a:p>
          <a:p>
            <a:r>
              <a:rPr lang="en-US" dirty="0"/>
              <a:t>Full-time student</a:t>
            </a:r>
          </a:p>
          <a:p>
            <a:r>
              <a:rPr lang="en-US" dirty="0"/>
              <a:t>Gross income</a:t>
            </a:r>
          </a:p>
          <a:p>
            <a:r>
              <a:rPr lang="en-US" dirty="0"/>
              <a:t>Incapable of self-care</a:t>
            </a:r>
          </a:p>
          <a:p>
            <a:r>
              <a:rPr lang="en-US" dirty="0"/>
              <a:t>Permanently and totally disabled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Relationships not terminated by divorce or death</a:t>
            </a:r>
          </a:p>
          <a:p>
            <a:r>
              <a:rPr lang="en-US" dirty="0"/>
              <a:t>Resident alien</a:t>
            </a:r>
          </a:p>
          <a:p>
            <a:r>
              <a:rPr lang="en-US" dirty="0"/>
              <a:t>School defined</a:t>
            </a:r>
          </a:p>
          <a:p>
            <a:r>
              <a:rPr lang="en-US" dirty="0"/>
              <a:t>Any other taxpayer</a:t>
            </a:r>
          </a:p>
          <a:p>
            <a:r>
              <a:rPr lang="en-US" dirty="0"/>
              <a:t>Temporary absence</a:t>
            </a:r>
          </a:p>
          <a:p>
            <a:r>
              <a:rPr lang="en-US" dirty="0"/>
              <a:t>Tie-breaker Rules</a:t>
            </a:r>
          </a:p>
          <a:p>
            <a:r>
              <a:rPr lang="en-US" dirty="0"/>
              <a:t>U.S. national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2" y="21626"/>
            <a:ext cx="7666565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Terms You Need to </a:t>
            </a:r>
            <a:r>
              <a:rPr lang="en-US" dirty="0" smtClean="0"/>
              <a:t>Know (</a:t>
            </a:r>
            <a:r>
              <a:rPr lang="en-US" dirty="0"/>
              <a:t>back of laminated tri-fold)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NTTC Training - TY2018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42FB-C5A0-4140-9EC3-E8F3BDEE7242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Qualifying Child/Relative Charts</a:t>
            </a:r>
            <a:endParaRPr lang="en-US" dirty="0"/>
          </a:p>
        </p:txBody>
      </p:sp>
      <p:pic>
        <p:nvPicPr>
          <p:cNvPr id="9" name="Picture 8" descr="Life of an Educator: Top 10 questions to ask yourself in 20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431572" y="1078302"/>
            <a:ext cx="3502717" cy="350271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9864261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CB195C-AFD8-48A5-9015-AB63A9FA389C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sp>
        <p:nvSpPr>
          <p:cNvPr id="23555" name="Content Placeholder 2"/>
          <p:cNvSpPr>
            <a:spLocks noGrp="1"/>
          </p:cNvSpPr>
          <p:nvPr>
            <p:ph sz="quarter" idx="12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/>
              <a:t>Use one taxpayer (or a taxpayer couple if filing MFJ) – referred to as “you”</a:t>
            </a:r>
          </a:p>
          <a:p>
            <a:pPr>
              <a:defRPr/>
            </a:pPr>
            <a:r>
              <a:rPr lang="en-US" altLang="en-US" dirty="0"/>
              <a:t>And one child or other person – referred to as “him” or “her”</a:t>
            </a:r>
          </a:p>
          <a:p>
            <a:pPr>
              <a:defRPr/>
            </a:pPr>
            <a:r>
              <a:rPr lang="en-US" altLang="en-US" dirty="0"/>
              <a:t>Use the child’s name when asking the questions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 rtlCol="0">
            <a:normAutofit/>
          </a:bodyPr>
          <a:lstStyle/>
          <a:p>
            <a:pPr>
              <a:defRPr/>
            </a:pPr>
            <a:r>
              <a:rPr lang="en-US"/>
              <a:t>Start with Qualifying Child Chart 1 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NTTC Training – TY2018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1B871C-40EB-49D9-AE83-57A45E4795CE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sp>
        <p:nvSpPr>
          <p:cNvPr id="16388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If the child’s name is Joe, start at Box 1 and ask, “Was Joe a U.S. citizen, national or resident alien or a resident of Mexico or Canada during the tax year?”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Use the Child’s Name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8 Temple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a="http://schemas.openxmlformats.org/drawingml/2006/main" xmlns:thm15="http://schemas.microsoft.com/office/thememl/2012/main" name="AARPF PPTX Template Wide v2.potx" id="{A309F09A-D3F6-47D0-BBBB-3A71145426D5}" vid="{CFB015DD-FEA0-48F6-AF59-C346941A5F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 Templet.thmx</Template>
  <TotalTime>0</TotalTime>
  <Words>4391</Words>
  <Application>Microsoft Macintosh PowerPoint</Application>
  <PresentationFormat>On-screen Show (16:9)</PresentationFormat>
  <Paragraphs>522</Paragraphs>
  <Slides>70</Slides>
  <Notes>26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2018 Templet</vt:lpstr>
      <vt:lpstr>Using the Qualifying Child/Relative Charts</vt:lpstr>
      <vt:lpstr>Tri-fold Purpose</vt:lpstr>
      <vt:lpstr>Why not just dependency rules?</vt:lpstr>
      <vt:lpstr>Laminated Tri-Fold </vt:lpstr>
      <vt:lpstr>Qualifying Child / Relative Tri-Fold Tool</vt:lpstr>
      <vt:lpstr>How to use them: Read the Introductory Page</vt:lpstr>
      <vt:lpstr>Terms You Need to Know (back of laminated tri-fold)</vt:lpstr>
      <vt:lpstr>Start with Qualifying Child Chart 1 </vt:lpstr>
      <vt:lpstr>Use the Child’s Name</vt:lpstr>
      <vt:lpstr>Follow the Arrows</vt:lpstr>
      <vt:lpstr>Ask the Question in Box 3</vt:lpstr>
      <vt:lpstr>Follow the Arrows</vt:lpstr>
      <vt:lpstr>Blue Boxes</vt:lpstr>
      <vt:lpstr>Repeat for Other “Children”</vt:lpstr>
      <vt:lpstr>Start with the Middle Generation</vt:lpstr>
      <vt:lpstr>Start with Qualifying Child Chart</vt:lpstr>
      <vt:lpstr>It looks very complicated, but...</vt:lpstr>
      <vt:lpstr>Slide 18</vt:lpstr>
      <vt:lpstr>If Situation is Not Straight-forward</vt:lpstr>
      <vt:lpstr>Example 1: John</vt:lpstr>
      <vt:lpstr>Ex. 1: Start with John as QC of His Mother</vt:lpstr>
      <vt:lpstr>Ex. 1: John as QC of His Mother</vt:lpstr>
      <vt:lpstr>Ex.1: John as QC of His Mother</vt:lpstr>
      <vt:lpstr>Ex.1: John as QC of His Mother</vt:lpstr>
      <vt:lpstr>Ex.1: John as QC of His Mother</vt:lpstr>
      <vt:lpstr>Ex. 1: John as QC of His Mother</vt:lpstr>
      <vt:lpstr>Ex. 1: John as QC of His Mother</vt:lpstr>
      <vt:lpstr>Ex. 1: John as QC of His Mother</vt:lpstr>
      <vt:lpstr>Ex. 1: John as QC of His Mother</vt:lpstr>
      <vt:lpstr>Ex. 1: Enter John in the Dependents Section</vt:lpstr>
      <vt:lpstr>Example 2: Al and Ann</vt:lpstr>
      <vt:lpstr>Ex. 2: Start with Ann as QC of Al</vt:lpstr>
      <vt:lpstr>Ex. 2: Ann as QR of Al</vt:lpstr>
      <vt:lpstr>Ex. 2: Continue with Chart 2 (Ann as QR of Al)</vt:lpstr>
      <vt:lpstr>Ex. 2: Al and Ann Input</vt:lpstr>
      <vt:lpstr>Ex. 2: Input Ann for Form 2441</vt:lpstr>
      <vt:lpstr>Ex. 2: Input medical expenses</vt:lpstr>
      <vt:lpstr>Example 3: Tom and Billy</vt:lpstr>
      <vt:lpstr>Ex. 3: Start with Billy as QC of Tom</vt:lpstr>
      <vt:lpstr>Ex. 3: Continue in Block A</vt:lpstr>
      <vt:lpstr>Ex. 3: Claim Billy’s Medical</vt:lpstr>
      <vt:lpstr>Other Requirements</vt:lpstr>
      <vt:lpstr>Summary – See Pub 17 for details</vt:lpstr>
      <vt:lpstr>Limitations</vt:lpstr>
      <vt:lpstr>Example 4: Alex and Sara</vt:lpstr>
      <vt:lpstr>Ex. 4: Start with Alex as QC of his Parents </vt:lpstr>
      <vt:lpstr>Ex. 4: Alex as QC of his Parents </vt:lpstr>
      <vt:lpstr>Ex. 4: Alex as QC of his Parents</vt:lpstr>
      <vt:lpstr>Ex. 4: Sara as QC of Alex’s Parents</vt:lpstr>
      <vt:lpstr>Ex. 4: Sara as QR of Alex’s Parents</vt:lpstr>
      <vt:lpstr>Ex. 4: Sara as QR of Alex’s parents</vt:lpstr>
      <vt:lpstr>Ex. 4: Summary</vt:lpstr>
      <vt:lpstr>Example 5: Lele</vt:lpstr>
      <vt:lpstr>Ex. 5: Lele</vt:lpstr>
      <vt:lpstr>Ex. 5: Lele</vt:lpstr>
      <vt:lpstr>Ex. 5: Lele as QC of Sam</vt:lpstr>
      <vt:lpstr>Ex. 5: Lele as QC of Sam</vt:lpstr>
      <vt:lpstr>Ex. 5: Determine Mary’s Status</vt:lpstr>
      <vt:lpstr>Ex. 5: Mary as Her Parents’ Dependent</vt:lpstr>
      <vt:lpstr>Ex. 5: Mary as Her Parents’ Dependent</vt:lpstr>
      <vt:lpstr>Ex. 5: Is Mary a taxpayer?</vt:lpstr>
      <vt:lpstr>Ex. 5: Lele as a Dependent of Mary</vt:lpstr>
      <vt:lpstr>Ex. 4: Lele as a Dependent of Mary</vt:lpstr>
      <vt:lpstr>Ex. 5: Lele as a Dependent of Mary</vt:lpstr>
      <vt:lpstr>Ex. 4: Lele as QC of Mary’s Parents</vt:lpstr>
      <vt:lpstr>Ex. 5: Lele as QC of Mary’s Parents</vt:lpstr>
      <vt:lpstr>Ex. 5: Finish Lele as Qualifying Relative of Sam</vt:lpstr>
      <vt:lpstr>Ex. 5: Summary</vt:lpstr>
      <vt:lpstr>Ex. 5: Dependent Section— Grandparent’s Return</vt:lpstr>
      <vt:lpstr>Qualifying Child/Relative Charts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2018-10-10T00:15:14Z</dcterms:created>
  <dcterms:modified xsi:type="dcterms:W3CDTF">2018-10-10T00:21:20Z</dcterms:modified>
</cp:coreProperties>
</file>